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5" r:id="rId2"/>
    <p:sldMasterId id="2147483677" r:id="rId3"/>
  </p:sldMasterIdLst>
  <p:notesMasterIdLst>
    <p:notesMasterId r:id="rId26"/>
  </p:notesMasterIdLst>
  <p:handoutMasterIdLst>
    <p:handoutMasterId r:id="rId27"/>
  </p:handoutMasterIdLst>
  <p:sldIdLst>
    <p:sldId id="268" r:id="rId4"/>
    <p:sldId id="299" r:id="rId5"/>
    <p:sldId id="305" r:id="rId6"/>
    <p:sldId id="306" r:id="rId7"/>
    <p:sldId id="271" r:id="rId8"/>
    <p:sldId id="303" r:id="rId9"/>
    <p:sldId id="278" r:id="rId10"/>
    <p:sldId id="280" r:id="rId11"/>
    <p:sldId id="293" r:id="rId12"/>
    <p:sldId id="277" r:id="rId13"/>
    <p:sldId id="301" r:id="rId14"/>
    <p:sldId id="275" r:id="rId15"/>
    <p:sldId id="302" r:id="rId16"/>
    <p:sldId id="297" r:id="rId17"/>
    <p:sldId id="295" r:id="rId18"/>
    <p:sldId id="282" r:id="rId19"/>
    <p:sldId id="294" r:id="rId20"/>
    <p:sldId id="289" r:id="rId21"/>
    <p:sldId id="298" r:id="rId22"/>
    <p:sldId id="290" r:id="rId23"/>
    <p:sldId id="276" r:id="rId24"/>
    <p:sldId id="274"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SD" initials="L" lastIdx="1" clrIdx="0"/>
  <p:cmAuthor id="1" name="Okuribido, Theophilos" initials="OT"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73AE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71" autoAdjust="0"/>
  </p:normalViewPr>
  <p:slideViewPr>
    <p:cSldViewPr snapToGrid="0" snapToObjects="1">
      <p:cViewPr varScale="1">
        <p:scale>
          <a:sx n="82" d="100"/>
          <a:sy n="82" d="100"/>
        </p:scale>
        <p:origin x="-2370" y="-90"/>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t>4/12/2016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t>4/12/2016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chieve.lausd.net/FoodDon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smtClean="0"/>
              <a:t>THIS </a:t>
            </a:r>
            <a:r>
              <a:rPr lang="en-US" altLang="en-US" b="1" dirty="0" smtClean="0"/>
              <a:t>IS JUST A PLACE HOLDER FOR SCREEN BEFORE THE PRESENTATION IS READY TO BEGIN</a:t>
            </a:r>
            <a:endParaRPr lang="en-US" altLang="en-US" dirty="0" smtClean="0"/>
          </a:p>
          <a:p>
            <a:endParaRPr lang="en-US" altLang="en-US" baseline="0"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020A96A-6230-49F7-8947-41F9958A0505}" type="slidenum">
              <a:rPr lang="en-US" altLang="en-US">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05628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Tell: </a:t>
            </a:r>
            <a:r>
              <a:rPr lang="en-US" sz="1200" dirty="0" smtClean="0">
                <a:solidFill>
                  <a:srgbClr val="000000"/>
                </a:solidFill>
              </a:rPr>
              <a:t>During lunch, students will refer to the monthly menu for guidance with the selection process. Similar</a:t>
            </a:r>
            <a:r>
              <a:rPr lang="en-US" sz="1200" baseline="0" dirty="0" smtClean="0">
                <a:solidFill>
                  <a:srgbClr val="000000"/>
                </a:solidFill>
              </a:rPr>
              <a:t> to Breakfast service, t</a:t>
            </a:r>
            <a:r>
              <a:rPr lang="en-US" sz="1200" dirty="0" smtClean="0">
                <a:solidFill>
                  <a:srgbClr val="000000"/>
                </a:solidFill>
              </a:rPr>
              <a:t>he menu will point out the items offered for the day.</a:t>
            </a:r>
            <a:r>
              <a:rPr lang="en-US" sz="1200" baseline="0" dirty="0" smtClean="0">
                <a:solidFill>
                  <a:srgbClr val="000000"/>
                </a:solidFill>
              </a:rPr>
              <a:t> And again, the items marked with a letter (S) can be saved for later. Encourage students to eat all the items they select, but if they don’t encourage them to use the sharing table because another student may want an item from the table.</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The USDA allows students to save food items for consumption outside of a meal service area as long as the food item does not require cooling or heating. For example</a:t>
            </a:r>
            <a:r>
              <a:rPr lang="en-US" sz="1200" baseline="0" dirty="0" smtClean="0">
                <a:solidFill>
                  <a:srgbClr val="000000"/>
                </a:solidFill>
              </a:rPr>
              <a:t> on Tuesday you have the whole fruit item____ and ______ that can be saved from lunch</a:t>
            </a:r>
            <a:endParaRPr lang="en-US" sz="1200" dirty="0" smtClean="0"/>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10</a:t>
            </a:fld>
            <a:endParaRPr lang="en-US"/>
          </a:p>
        </p:txBody>
      </p:sp>
    </p:spTree>
    <p:extLst>
      <p:ext uri="{BB962C8B-B14F-4D97-AF65-F5344CB8AC3E}">
        <p14:creationId xmlns:p14="http://schemas.microsoft.com/office/powerpoint/2010/main" val="210488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Tell: </a:t>
            </a:r>
            <a:r>
              <a:rPr lang="en-US" sz="1200" dirty="0" smtClean="0">
                <a:solidFill>
                  <a:srgbClr val="000000"/>
                </a:solidFill>
              </a:rPr>
              <a:t>Students will also refer to the 5 star meal signage for guidance with the selection process.</a:t>
            </a:r>
            <a:r>
              <a:rPr lang="en-US" sz="1200" baseline="0" dirty="0" smtClean="0">
                <a:solidFill>
                  <a:srgbClr val="000000"/>
                </a:solidFill>
              </a:rPr>
              <a:t> </a:t>
            </a:r>
            <a:r>
              <a:rPr lang="en-US" sz="1200" dirty="0" smtClean="0">
                <a:solidFill>
                  <a:srgbClr val="000000"/>
                </a:solidFill>
              </a:rPr>
              <a:t> The menu will point out the items offered for the day but this poster will teach kids how to choose a</a:t>
            </a:r>
            <a:r>
              <a:rPr lang="en-US" sz="1200" baseline="0" dirty="0" smtClean="0">
                <a:solidFill>
                  <a:srgbClr val="000000"/>
                </a:solidFill>
              </a:rPr>
              <a:t> reimbursable meal the District can claim and get paid for by following the “Star” guidelines. You’ll notice each food component has a specific colored star so all students will have to do is select 3 or more stars with 1 being a fruit or vegetable.</a:t>
            </a:r>
            <a:r>
              <a:rPr lang="en-US" sz="1200" b="1" baseline="0" dirty="0" smtClean="0">
                <a:solidFill>
                  <a:srgbClr val="000000"/>
                </a:solidFill>
              </a:rPr>
              <a:t> </a:t>
            </a:r>
          </a:p>
          <a:p>
            <a:pPr eaLnBrk="1" hangingPunct="1">
              <a:spcBef>
                <a:spcPct val="0"/>
              </a:spcBef>
            </a:pPr>
            <a:r>
              <a:rPr lang="en-US" sz="1200" b="1" baseline="0" dirty="0" smtClean="0">
                <a:solidFill>
                  <a:srgbClr val="000000"/>
                </a:solidFill>
              </a:rPr>
              <a:t>Click</a:t>
            </a:r>
          </a:p>
          <a:p>
            <a:pPr eaLnBrk="1" hangingPunct="1">
              <a:spcBef>
                <a:spcPct val="0"/>
              </a:spcBef>
            </a:pPr>
            <a:r>
              <a:rPr lang="en-US" sz="1200" b="1" baseline="0" dirty="0" smtClean="0">
                <a:solidFill>
                  <a:srgbClr val="000000"/>
                </a:solidFill>
              </a:rPr>
              <a:t>Then the example and the menu for the day and how to select the proper meal</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11</a:t>
            </a:fld>
            <a:endParaRPr lang="en-US"/>
          </a:p>
        </p:txBody>
      </p:sp>
    </p:spTree>
    <p:extLst>
      <p:ext uri="{BB962C8B-B14F-4D97-AF65-F5344CB8AC3E}">
        <p14:creationId xmlns:p14="http://schemas.microsoft.com/office/powerpoint/2010/main" val="224720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7150" indent="0">
              <a:spcBef>
                <a:spcPts val="0"/>
              </a:spcBef>
              <a:spcAft>
                <a:spcPts val="1200"/>
              </a:spcAft>
              <a:buNone/>
            </a:pPr>
            <a:r>
              <a:rPr lang="en-US" altLang="en-US" b="1" dirty="0" smtClean="0"/>
              <a:t>Tell: So</a:t>
            </a:r>
            <a:r>
              <a:rPr lang="en-US" altLang="en-US" b="1" baseline="0" dirty="0" smtClean="0"/>
              <a:t> </a:t>
            </a:r>
            <a:r>
              <a:rPr lang="en-US" sz="1200" b="1" dirty="0" smtClean="0">
                <a:solidFill>
                  <a:srgbClr val="000000"/>
                </a:solidFill>
              </a:rPr>
              <a:t>What is a sharing table?</a:t>
            </a:r>
          </a:p>
          <a:p>
            <a:pPr marL="57150" indent="0">
              <a:spcBef>
                <a:spcPts val="0"/>
              </a:spcBef>
              <a:spcAft>
                <a:spcPts val="1200"/>
              </a:spcAft>
              <a:buNone/>
            </a:pPr>
            <a:r>
              <a:rPr lang="en-US" sz="1200" dirty="0" smtClean="0">
                <a:solidFill>
                  <a:srgbClr val="000000"/>
                </a:solidFill>
              </a:rPr>
              <a:t>Sharing tables are where children can place unconsumed food and beverage items. These items include</a:t>
            </a:r>
            <a:r>
              <a:rPr lang="en-US" sz="1200" baseline="0" dirty="0" smtClean="0">
                <a:solidFill>
                  <a:srgbClr val="000000"/>
                </a:solidFill>
              </a:rPr>
              <a:t> </a:t>
            </a:r>
            <a:r>
              <a:rPr lang="en-US" sz="1200" dirty="0" smtClean="0">
                <a:solidFill>
                  <a:srgbClr val="000000"/>
                </a:solidFill>
              </a:rPr>
              <a:t>pre-packaged food items and beverages, unopened wrapped food and beverages, or food items with a peel</a:t>
            </a:r>
            <a:r>
              <a:rPr lang="en-US" sz="1200" baseline="0" dirty="0" smtClean="0">
                <a:solidFill>
                  <a:srgbClr val="000000"/>
                </a:solidFill>
              </a:rPr>
              <a:t>.</a:t>
            </a:r>
          </a:p>
          <a:p>
            <a:pPr marL="57150" indent="0">
              <a:spcBef>
                <a:spcPts val="0"/>
              </a:spcBef>
              <a:spcAft>
                <a:spcPts val="1200"/>
              </a:spcAft>
              <a:buNone/>
            </a:pPr>
            <a:r>
              <a:rPr lang="en-US" sz="1200" baseline="0" dirty="0" smtClean="0">
                <a:solidFill>
                  <a:srgbClr val="000000"/>
                </a:solidFill>
              </a:rPr>
              <a:t>These sharing tables can be found in the c</a:t>
            </a:r>
            <a:r>
              <a:rPr lang="en-US" altLang="en-US" sz="1200" dirty="0" smtClean="0">
                <a:solidFill>
                  <a:srgbClr val="000000"/>
                </a:solidFill>
              </a:rPr>
              <a:t>lassroom during BIC or in</a:t>
            </a:r>
            <a:r>
              <a:rPr lang="en-US" altLang="en-US" sz="1200" baseline="0" dirty="0" smtClean="0">
                <a:solidFill>
                  <a:srgbClr val="000000"/>
                </a:solidFill>
              </a:rPr>
              <a:t> the</a:t>
            </a:r>
            <a:r>
              <a:rPr lang="en-US" altLang="en-US" sz="1200" dirty="0" smtClean="0">
                <a:solidFill>
                  <a:srgbClr val="000000"/>
                </a:solidFill>
              </a:rPr>
              <a:t> lunch eating area</a:t>
            </a:r>
            <a:r>
              <a:rPr lang="en-US" altLang="en-US" sz="1200" baseline="0" dirty="0" smtClean="0">
                <a:solidFill>
                  <a:srgbClr val="000000"/>
                </a:solidFill>
              </a:rPr>
              <a:t>.</a:t>
            </a:r>
            <a:endParaRPr lang="en-US" altLang="en-US" sz="1200" dirty="0" smtClean="0">
              <a:solidFill>
                <a:srgbClr val="000000"/>
              </a:solidFill>
            </a:endParaRPr>
          </a:p>
          <a:p>
            <a:pPr eaLnBrk="1" hangingPunct="1">
              <a:spcBef>
                <a:spcPct val="0"/>
              </a:spcBef>
            </a:pPr>
            <a:endParaRPr lang="en-US" altLang="en-US" b="1"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35167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smtClean="0"/>
              <a:t>Tell: </a:t>
            </a:r>
            <a:r>
              <a:rPr lang="en-US" sz="2800" dirty="0" smtClean="0">
                <a:solidFill>
                  <a:srgbClr val="000000"/>
                </a:solidFill>
              </a:rPr>
              <a:t>In an effort to reduce the amount of food waste and encourage the consumption of the food served, school food service operations have established sharing tables on their school campuses. </a:t>
            </a:r>
          </a:p>
          <a:p>
            <a:pPr marL="0" indent="0">
              <a:buNone/>
            </a:pPr>
            <a:r>
              <a:rPr lang="en-US" sz="2600" dirty="0" smtClean="0">
                <a:solidFill>
                  <a:srgbClr val="000000"/>
                </a:solidFill>
              </a:rPr>
              <a:t>The sharing tables will provide an opportunity for other children to take additional helpings of food or beverages, e</a:t>
            </a:r>
            <a:r>
              <a:rPr lang="en-US" altLang="en-US" sz="2600" dirty="0" smtClean="0">
                <a:solidFill>
                  <a:srgbClr val="000000"/>
                </a:solidFill>
              </a:rPr>
              <a:t>ncourage the consumption of fruits and vegetables, and potentially reduce food waste. This is made</a:t>
            </a:r>
            <a:r>
              <a:rPr lang="en-US" altLang="en-US" sz="2600" baseline="0" dirty="0" smtClean="0">
                <a:solidFill>
                  <a:srgbClr val="000000"/>
                </a:solidFill>
              </a:rPr>
              <a:t> possible by the USDA’s creative measures to reduce food waste and improve nutrition amongst students.</a:t>
            </a:r>
            <a:endParaRPr lang="en-US" altLang="en-US" sz="2600" dirty="0" smtClean="0">
              <a:solidFill>
                <a:srgbClr val="000000"/>
              </a:solidFill>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13</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97665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baseline="0" dirty="0" smtClean="0"/>
              <a:t>TELL:  </a:t>
            </a:r>
            <a:r>
              <a:rPr lang="en-US" sz="2800" dirty="0" smtClean="0">
                <a:solidFill>
                  <a:srgbClr val="000000"/>
                </a:solidFill>
              </a:rPr>
              <a:t>Teachers and students are encouraged to facilitate a few simple steps in their classrooms.  The first step is to d</a:t>
            </a:r>
            <a:r>
              <a:rPr lang="en-US" sz="2600" dirty="0" smtClean="0">
                <a:solidFill>
                  <a:srgbClr val="000000"/>
                </a:solidFill>
              </a:rPr>
              <a:t>esignate a sharing table.</a:t>
            </a:r>
            <a:r>
              <a:rPr lang="en-US" sz="2600" baseline="0" dirty="0" smtClean="0">
                <a:solidFill>
                  <a:srgbClr val="000000"/>
                </a:solidFill>
              </a:rPr>
              <a:t> The</a:t>
            </a:r>
            <a:r>
              <a:rPr lang="en-US" sz="2800" kern="1200" dirty="0" smtClean="0">
                <a:solidFill>
                  <a:srgbClr val="FF0000"/>
                </a:solidFill>
                <a:effectLst/>
                <a:latin typeface="+mn-lt"/>
                <a:ea typeface="+mn-ea"/>
                <a:cs typeface="+mn-cs"/>
              </a:rPr>
              <a:t> sharing table is a location</a:t>
            </a:r>
            <a:r>
              <a:rPr lang="en-US" sz="2800" kern="1200" baseline="0" dirty="0" smtClean="0">
                <a:solidFill>
                  <a:srgbClr val="FF0000"/>
                </a:solidFill>
                <a:effectLst/>
                <a:latin typeface="+mn-lt"/>
                <a:ea typeface="+mn-ea"/>
                <a:cs typeface="+mn-cs"/>
              </a:rPr>
              <a:t> where </a:t>
            </a:r>
            <a:r>
              <a:rPr lang="en-US" sz="2800" kern="1200" dirty="0" smtClean="0">
                <a:solidFill>
                  <a:srgbClr val="FF0000"/>
                </a:solidFill>
                <a:effectLst/>
                <a:latin typeface="+mn-lt"/>
                <a:ea typeface="+mn-ea"/>
                <a:cs typeface="+mn-cs"/>
              </a:rPr>
              <a:t>students can place items they do not wish to eat and where </a:t>
            </a:r>
            <a:r>
              <a:rPr lang="en-US" sz="2800" dirty="0" smtClean="0">
                <a:solidFill>
                  <a:srgbClr val="FF0000"/>
                </a:solidFill>
              </a:rPr>
              <a:t>other students can select second servings of food items</a:t>
            </a:r>
            <a:r>
              <a:rPr lang="en-US" sz="2800" baseline="0" dirty="0" smtClean="0">
                <a:solidFill>
                  <a:srgbClr val="FF0000"/>
                </a:solidFill>
              </a:rPr>
              <a:t> to consume</a:t>
            </a:r>
            <a:r>
              <a:rPr lang="en-US" sz="2800" dirty="0" smtClean="0">
                <a:solidFill>
                  <a:srgbClr val="FF0000"/>
                </a:solidFill>
              </a:rPr>
              <a:t>. </a:t>
            </a:r>
            <a:r>
              <a:rPr lang="en-US" sz="2600" dirty="0" smtClean="0">
                <a:solidFill>
                  <a:srgbClr val="FF0000"/>
                </a:solidFill>
              </a:rPr>
              <a:t>Students should be encouraged to save non-perishable food items from their own meal and from the sharing table that they may eat at a later time.</a:t>
            </a:r>
            <a:r>
              <a:rPr lang="en-US" sz="2600" baseline="0" dirty="0" smtClean="0">
                <a:solidFill>
                  <a:srgbClr val="FF0000"/>
                </a:solidFill>
              </a:rPr>
              <a:t> </a:t>
            </a:r>
            <a:r>
              <a:rPr lang="en-US" sz="2600" dirty="0" smtClean="0">
                <a:solidFill>
                  <a:srgbClr val="000000"/>
                </a:solidFill>
              </a:rPr>
              <a:t>The BIC delivery team will return all unserved food that</a:t>
            </a:r>
            <a:r>
              <a:rPr lang="en-US" sz="2600" baseline="0" dirty="0" smtClean="0">
                <a:solidFill>
                  <a:srgbClr val="000000"/>
                </a:solidFill>
              </a:rPr>
              <a:t> has </a:t>
            </a:r>
            <a:r>
              <a:rPr lang="en-US" sz="2600" dirty="0" smtClean="0">
                <a:solidFill>
                  <a:srgbClr val="000000"/>
                </a:solidFill>
              </a:rPr>
              <a:t>not been removed from the BIC bags back to the cafeteria.  Lastly, students will discard all remaining leftover food items from the their desks and the sharing tables. </a:t>
            </a:r>
            <a:r>
              <a:rPr lang="en-US" sz="2800" kern="1200" dirty="0" smtClean="0">
                <a:solidFill>
                  <a:schemeClr val="tx1"/>
                </a:solidFill>
                <a:effectLst/>
                <a:latin typeface="+mn-lt"/>
                <a:ea typeface="+mn-ea"/>
                <a:cs typeface="+mn-cs"/>
              </a:rPr>
              <a:t>Any items left on the sharing table should be discarded when meal service is over.</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if a class receives 20 meals and only 10 kids take a breakfast, we expect 10 complete breakfast to be returned to the cafeteria. </a:t>
            </a:r>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14</a:t>
            </a:fld>
            <a:endParaRPr lang="en-US"/>
          </a:p>
        </p:txBody>
      </p:sp>
    </p:spTree>
    <p:extLst>
      <p:ext uri="{BB962C8B-B14F-4D97-AF65-F5344CB8AC3E}">
        <p14:creationId xmlns:p14="http://schemas.microsoft.com/office/powerpoint/2010/main" val="295722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baseline="0" dirty="0" smtClean="0"/>
              <a:t>TELL: </a:t>
            </a:r>
            <a:r>
              <a:rPr lang="en-US" sz="2800" dirty="0" smtClean="0">
                <a:solidFill>
                  <a:srgbClr val="000000"/>
                </a:solidFill>
              </a:rPr>
              <a:t>Here are a few reminders on how to run a successful BIC program in the classroom. The</a:t>
            </a:r>
            <a:r>
              <a:rPr lang="en-US" sz="2800" baseline="0" dirty="0" smtClean="0">
                <a:solidFill>
                  <a:srgbClr val="000000"/>
                </a:solidFill>
              </a:rPr>
              <a:t> pr</a:t>
            </a:r>
            <a:r>
              <a:rPr lang="en-US" sz="2400" dirty="0" smtClean="0">
                <a:solidFill>
                  <a:srgbClr val="000000"/>
                </a:solidFill>
              </a:rPr>
              <a:t>e-setting out of meals for students on their desks is not permitted, students must select</a:t>
            </a:r>
            <a:r>
              <a:rPr lang="en-US" sz="2400" baseline="0" dirty="0" smtClean="0">
                <a:solidFill>
                  <a:srgbClr val="000000"/>
                </a:solidFill>
              </a:rPr>
              <a:t> their own meal, and the roster must be marked immediately</a:t>
            </a:r>
            <a:r>
              <a:rPr lang="en-US" sz="2400" dirty="0" smtClean="0">
                <a:solidFill>
                  <a:srgbClr val="000000"/>
                </a:solidFill>
              </a:rPr>
              <a:t> using</a:t>
            </a:r>
            <a:r>
              <a:rPr lang="en-US" sz="2400" baseline="0" dirty="0" smtClean="0">
                <a:solidFill>
                  <a:srgbClr val="000000"/>
                </a:solidFill>
              </a:rPr>
              <a:t> a </a:t>
            </a:r>
            <a:r>
              <a:rPr lang="en-US" sz="2400" dirty="0" smtClean="0">
                <a:solidFill>
                  <a:srgbClr val="000000"/>
                </a:solidFill>
              </a:rPr>
              <a:t>check mark when</a:t>
            </a:r>
            <a:r>
              <a:rPr lang="en-US" sz="2400" baseline="0" dirty="0" smtClean="0">
                <a:solidFill>
                  <a:srgbClr val="000000"/>
                </a:solidFill>
              </a:rPr>
              <a:t> a meal</a:t>
            </a:r>
            <a:r>
              <a:rPr lang="en-US" sz="2400" dirty="0" smtClean="0">
                <a:solidFill>
                  <a:srgbClr val="000000"/>
                </a:solidFill>
              </a:rPr>
              <a:t> is taken</a:t>
            </a:r>
            <a:r>
              <a:rPr lang="en-US" sz="2400" baseline="0" dirty="0" smtClean="0">
                <a:solidFill>
                  <a:srgbClr val="000000"/>
                </a:solidFill>
              </a:rPr>
              <a:t> and a d</a:t>
            </a:r>
            <a:r>
              <a:rPr lang="en-US" sz="2400" dirty="0" smtClean="0">
                <a:solidFill>
                  <a:srgbClr val="000000"/>
                </a:solidFill>
              </a:rPr>
              <a:t>ash mark if a child is absent or not participating for the</a:t>
            </a:r>
            <a:r>
              <a:rPr lang="en-US" sz="2400" baseline="0" dirty="0" smtClean="0">
                <a:solidFill>
                  <a:srgbClr val="000000"/>
                </a:solidFill>
              </a:rPr>
              <a:t> day. It is also important to note that n</a:t>
            </a:r>
            <a:r>
              <a:rPr lang="en-US" sz="2800" dirty="0" smtClean="0">
                <a:solidFill>
                  <a:srgbClr val="000000"/>
                </a:solidFill>
              </a:rPr>
              <a:t>ot all children are required to participate in BIC, and all unserved</a:t>
            </a:r>
            <a:r>
              <a:rPr lang="en-US" sz="2800" baseline="0" dirty="0" smtClean="0">
                <a:solidFill>
                  <a:srgbClr val="000000"/>
                </a:solidFill>
              </a:rPr>
              <a:t> meals</a:t>
            </a:r>
            <a:r>
              <a:rPr lang="en-US" sz="2800" dirty="0" smtClean="0">
                <a:solidFill>
                  <a:srgbClr val="000000"/>
                </a:solidFill>
              </a:rPr>
              <a:t> are to remain in the BIC bags and be returned back to the cafeteria.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15</a:t>
            </a:fld>
            <a:endParaRPr lang="en-US"/>
          </a:p>
        </p:txBody>
      </p:sp>
    </p:spTree>
    <p:extLst>
      <p:ext uri="{BB962C8B-B14F-4D97-AF65-F5344CB8AC3E}">
        <p14:creationId xmlns:p14="http://schemas.microsoft.com/office/powerpoint/2010/main" val="295997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TELL: </a:t>
            </a:r>
            <a:r>
              <a:rPr lang="en-US" sz="1200" kern="1200" dirty="0" smtClean="0">
                <a:solidFill>
                  <a:schemeClr val="tx1"/>
                </a:solidFill>
                <a:effectLst/>
                <a:latin typeface="+mn-lt"/>
                <a:ea typeface="+mn-ea"/>
                <a:cs typeface="+mn-cs"/>
              </a:rPr>
              <a:t>The Food</a:t>
            </a:r>
            <a:r>
              <a:rPr lang="en-US" sz="1200" kern="1200" baseline="0" dirty="0" smtClean="0">
                <a:solidFill>
                  <a:schemeClr val="tx1"/>
                </a:solidFill>
                <a:effectLst/>
                <a:latin typeface="+mn-lt"/>
                <a:ea typeface="+mn-ea"/>
                <a:cs typeface="+mn-cs"/>
              </a:rPr>
              <a:t> Service Manager carries an important role in the reduction of food waste on the campus. Managers</a:t>
            </a:r>
            <a:r>
              <a:rPr lang="en-US" sz="1200" kern="1200" dirty="0" smtClean="0">
                <a:solidFill>
                  <a:schemeClr val="tx1"/>
                </a:solidFill>
                <a:effectLst/>
                <a:latin typeface="+mn-lt"/>
                <a:ea typeface="+mn-ea"/>
                <a:cs typeface="+mn-cs"/>
              </a:rPr>
              <a:t> will determine</a:t>
            </a:r>
            <a:r>
              <a:rPr lang="en-US" sz="1200" kern="1200" baseline="0" dirty="0" smtClean="0">
                <a:solidFill>
                  <a:schemeClr val="tx1"/>
                </a:solidFill>
                <a:effectLst/>
                <a:latin typeface="+mn-lt"/>
                <a:ea typeface="+mn-ea"/>
                <a:cs typeface="+mn-cs"/>
              </a:rPr>
              <a:t> a forecast of food items by analyzing each classrooms participation levels. By understanding that these amounts fluctuate day to day, depending on the menu served the FSM will have the information needed to correctly order the amounts that would not result in excessive waste. </a:t>
            </a:r>
            <a:r>
              <a:rPr lang="en-US" sz="1200" kern="1200" dirty="0" smtClean="0">
                <a:solidFill>
                  <a:schemeClr val="tx1"/>
                </a:solidFill>
                <a:effectLst/>
                <a:latin typeface="+mn-lt"/>
                <a:ea typeface="+mn-ea"/>
                <a:cs typeface="+mn-cs"/>
              </a:rPr>
              <a:t>When breakfast service is over, cafeteria’s </a:t>
            </a:r>
            <a:r>
              <a:rPr lang="en-US" sz="1200" kern="1200" baseline="0" dirty="0" smtClean="0">
                <a:solidFill>
                  <a:schemeClr val="tx1"/>
                </a:solidFill>
                <a:effectLst/>
                <a:latin typeface="+mn-lt"/>
                <a:ea typeface="+mn-ea"/>
                <a:cs typeface="+mn-cs"/>
              </a:rPr>
              <a:t>will</a:t>
            </a:r>
            <a:r>
              <a:rPr lang="en-US" sz="1200" kern="1200" dirty="0" smtClean="0">
                <a:solidFill>
                  <a:schemeClr val="tx1"/>
                </a:solidFill>
                <a:effectLst/>
                <a:latin typeface="+mn-lt"/>
                <a:ea typeface="+mn-ea"/>
                <a:cs typeface="+mn-cs"/>
              </a:rPr>
              <a:t> receive the unserved food remaining in the BIC bags from the classrooms and will check the food temperatures</a:t>
            </a:r>
            <a:r>
              <a:rPr lang="en-US" sz="1200" kern="1200" baseline="0" dirty="0" smtClean="0">
                <a:solidFill>
                  <a:schemeClr val="tx1"/>
                </a:solidFill>
                <a:effectLst/>
                <a:latin typeface="+mn-lt"/>
                <a:ea typeface="+mn-ea"/>
                <a:cs typeface="+mn-cs"/>
              </a:rPr>
              <a:t> of potentially hazardous foods and will</a:t>
            </a:r>
            <a:r>
              <a:rPr lang="en-US" sz="1200" kern="1200" dirty="0" smtClean="0">
                <a:solidFill>
                  <a:schemeClr val="tx1"/>
                </a:solidFill>
                <a:effectLst/>
                <a:latin typeface="+mn-lt"/>
                <a:ea typeface="+mn-ea"/>
                <a:cs typeface="+mn-cs"/>
              </a:rPr>
              <a:t> either discard,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return </a:t>
            </a:r>
            <a:r>
              <a:rPr lang="en-US" sz="1200" kern="1200" baseline="0" dirty="0" smtClean="0">
                <a:solidFill>
                  <a:schemeClr val="tx1"/>
                </a:solidFill>
                <a:effectLst/>
                <a:latin typeface="+mn-lt"/>
                <a:ea typeface="+mn-ea"/>
                <a:cs typeface="+mn-cs"/>
              </a:rPr>
              <a:t>items back </a:t>
            </a:r>
            <a:r>
              <a:rPr lang="en-US" sz="1200" kern="1200" dirty="0" smtClean="0">
                <a:solidFill>
                  <a:schemeClr val="tx1"/>
                </a:solidFill>
                <a:effectLst/>
                <a:latin typeface="+mn-lt"/>
                <a:ea typeface="+mn-ea"/>
                <a:cs typeface="+mn-cs"/>
              </a:rPr>
              <a:t>to stock, or donate to</a:t>
            </a:r>
            <a:r>
              <a:rPr lang="en-US" sz="1200" kern="1200" baseline="0" dirty="0" smtClean="0">
                <a:solidFill>
                  <a:schemeClr val="tx1"/>
                </a:solidFill>
                <a:effectLst/>
                <a:latin typeface="+mn-lt"/>
                <a:ea typeface="+mn-ea"/>
                <a:cs typeface="+mn-cs"/>
              </a:rPr>
              <a:t> an approved donation program</a:t>
            </a:r>
            <a:r>
              <a:rPr lang="en-US" sz="1200" kern="1200" dirty="0" smtClean="0">
                <a:solidFill>
                  <a:schemeClr val="tx1"/>
                </a:solidFill>
                <a:effectLst/>
                <a:latin typeface="+mn-lt"/>
                <a:ea typeface="+mn-ea"/>
                <a:cs typeface="+mn-cs"/>
              </a:rPr>
              <a:t>. It</a:t>
            </a:r>
            <a:r>
              <a:rPr lang="en-US" sz="1200" kern="1200" baseline="0" dirty="0" smtClean="0">
                <a:solidFill>
                  <a:schemeClr val="tx1"/>
                </a:solidFill>
                <a:effectLst/>
                <a:latin typeface="+mn-lt"/>
                <a:ea typeface="+mn-ea"/>
                <a:cs typeface="+mn-cs"/>
              </a:rPr>
              <a:t> is important to note that s</a:t>
            </a:r>
            <a:r>
              <a:rPr lang="en-US" sz="1200" kern="1200" dirty="0" smtClean="0">
                <a:solidFill>
                  <a:schemeClr val="tx1"/>
                </a:solidFill>
                <a:effectLst/>
                <a:latin typeface="+mn-lt"/>
                <a:ea typeface="+mn-ea"/>
                <a:cs typeface="+mn-cs"/>
              </a:rPr>
              <a:t>haring table items must be disposed of and cannot be donated.</a:t>
            </a:r>
            <a:endParaRPr lang="en-US" b="1"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t>16</a:t>
            </a:fld>
            <a:endParaRPr lang="en-US"/>
          </a:p>
        </p:txBody>
      </p:sp>
    </p:spTree>
    <p:extLst>
      <p:ext uri="{BB962C8B-B14F-4D97-AF65-F5344CB8AC3E}">
        <p14:creationId xmlns:p14="http://schemas.microsoft.com/office/powerpoint/2010/main" val="276465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TELL:</a:t>
            </a:r>
            <a:r>
              <a:rPr lang="en-US" b="1" baseline="0" dirty="0" smtClean="0"/>
              <a:t> </a:t>
            </a:r>
            <a:r>
              <a:rPr lang="en-US" b="0" baseline="0" dirty="0" smtClean="0"/>
              <a:t>What is essential to the success of our breakfast program is the tracking and claiming of meals properly. What this means is that the food service manager will order food based on accurate projections according to the classroom participation amounts. The BIC Daily Bag Count Worksheet tracks the amount of food provided for each classroom, broken down into 12 columns that allows the food service manager or a designated staff member to self-audit every classrooms bags.  If any discrepancies occur, they can be addressed accordingly. This slide shows the details instructions on how to complete the worksheet.  </a:t>
            </a:r>
            <a:r>
              <a:rPr lang="en-US" b="1" baseline="0" dirty="0" smtClean="0"/>
              <a:t>Click then Tell: Here is </a:t>
            </a:r>
            <a:r>
              <a:rPr lang="en-US" b="0" baseline="0" dirty="0" smtClean="0"/>
              <a:t>an example of a day where egg &amp; cheese sandwiches were served.  As you can see by the quantities returned, the participation amounts resulted in food returned to the cafeteria resulting in waste.  The manager will make necessary adjustments to avoid food waste in the future.</a:t>
            </a:r>
            <a:endParaRPr lang="en-US" b="1"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D516E0BC-51EE-4218-A209-CC610A508EDD}" type="slidenum">
              <a:rPr lang="en-US" smtClean="0"/>
              <a:t>17</a:t>
            </a:fld>
            <a:endParaRPr lang="en-US"/>
          </a:p>
        </p:txBody>
      </p:sp>
    </p:spTree>
    <p:extLst>
      <p:ext uri="{BB962C8B-B14F-4D97-AF65-F5344CB8AC3E}">
        <p14:creationId xmlns:p14="http://schemas.microsoft.com/office/powerpoint/2010/main" val="212480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TELL: </a:t>
            </a:r>
            <a:r>
              <a:rPr lang="en-US" sz="1200" b="0" kern="1200" dirty="0" smtClean="0">
                <a:solidFill>
                  <a:schemeClr val="tx1"/>
                </a:solidFill>
                <a:effectLst/>
                <a:latin typeface="+mn-lt"/>
                <a:ea typeface="+mn-ea"/>
                <a:cs typeface="+mn-cs"/>
              </a:rPr>
              <a:t>During lunchtime</a:t>
            </a:r>
            <a:r>
              <a:rPr lang="en-US" sz="1200" kern="1200" dirty="0" smtClean="0">
                <a:solidFill>
                  <a:schemeClr val="tx1"/>
                </a:solidFill>
                <a:effectLst/>
                <a:latin typeface="+mn-lt"/>
                <a:ea typeface="+mn-ea"/>
                <a:cs typeface="+mn-cs"/>
              </a:rPr>
              <a:t>, Food Service Managers will work with the sites administration to designate a sharing table in the lunch area away from the POS (Point of Service) terminal.  At the end of lunch service, the Food Service Manager will designate a staff member to count leftover food items in the kitchen that are eligible for the food donation program. The cafeteria staff member will take the food temperatures and document the food temperature on the food temperature log.  After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food temperature determines the food is safe for consumption, the leftover food items will be donated to the designated non-profit agency.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18</a:t>
            </a:fld>
            <a:endParaRPr lang="en-US"/>
          </a:p>
        </p:txBody>
      </p:sp>
    </p:spTree>
    <p:extLst>
      <p:ext uri="{BB962C8B-B14F-4D97-AF65-F5344CB8AC3E}">
        <p14:creationId xmlns:p14="http://schemas.microsoft.com/office/powerpoint/2010/main" val="3516608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solidFill>
                  <a:srgbClr val="000000"/>
                </a:solidFill>
              </a:rPr>
              <a:t>TELL:</a:t>
            </a:r>
            <a:r>
              <a:rPr lang="en-US" sz="1200" b="1" baseline="0" dirty="0" smtClean="0">
                <a:solidFill>
                  <a:srgbClr val="000000"/>
                </a:solidFill>
              </a:rPr>
              <a:t> </a:t>
            </a:r>
            <a:r>
              <a:rPr lang="en-US" sz="1200" b="0" baseline="0" dirty="0" smtClean="0">
                <a:solidFill>
                  <a:srgbClr val="000000"/>
                </a:solidFill>
              </a:rPr>
              <a:t> </a:t>
            </a:r>
            <a:r>
              <a:rPr lang="en-US" sz="1200" kern="1200" dirty="0" smtClean="0">
                <a:solidFill>
                  <a:schemeClr val="tx1"/>
                </a:solidFill>
                <a:effectLst/>
                <a:latin typeface="+mn-lt"/>
                <a:ea typeface="+mn-ea"/>
                <a:cs typeface="+mn-cs"/>
              </a:rPr>
              <a:t>In April 2011, the Board of Education passed a resolution which allowed the District to donate excess food to needy families and children.  The donated food is limited to packaged food items that have not been served to our students. </a:t>
            </a:r>
            <a:r>
              <a:rPr lang="en-US" sz="2800" dirty="0" smtClean="0">
                <a:solidFill>
                  <a:srgbClr val="000000"/>
                </a:solidFill>
              </a:rPr>
              <a:t>If you would like information on setting up a new non-profit agency for food donations at your schools</a:t>
            </a:r>
            <a:r>
              <a:rPr lang="en-US" sz="2800" baseline="0" dirty="0" smtClean="0">
                <a:solidFill>
                  <a:srgbClr val="000000"/>
                </a:solidFill>
              </a:rPr>
              <a:t> simply c</a:t>
            </a:r>
            <a:r>
              <a:rPr lang="en-US" sz="2600" dirty="0" smtClean="0">
                <a:solidFill>
                  <a:srgbClr val="000000"/>
                </a:solidFill>
              </a:rPr>
              <a:t>ontact the agency of your choice and have them contact Food Services for the agreement and procedures </a:t>
            </a:r>
            <a:r>
              <a:rPr lang="en-US" sz="2600" b="1" dirty="0" smtClean="0">
                <a:solidFill>
                  <a:srgbClr val="000000"/>
                </a:solidFill>
              </a:rPr>
              <a:t>or you can</a:t>
            </a:r>
            <a:r>
              <a:rPr lang="en-US" sz="2600" dirty="0" smtClean="0">
                <a:solidFill>
                  <a:srgbClr val="000000"/>
                </a:solidFill>
              </a:rPr>
              <a:t> utilize one of the agencies already approved that have been listed on the Café LA Website at </a:t>
            </a:r>
            <a:r>
              <a:rPr lang="en-US" sz="2600" dirty="0" smtClean="0">
                <a:solidFill>
                  <a:srgbClr val="000000"/>
                </a:solidFill>
                <a:hlinkClick r:id="rId3"/>
              </a:rPr>
              <a:t>http://achieve.lausd.net/FoodDonation</a:t>
            </a:r>
            <a:r>
              <a:rPr lang="en-US" sz="2600" dirty="0" smtClean="0">
                <a:solidFill>
                  <a:srgbClr val="000000"/>
                </a:solidFill>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19</a:t>
            </a:fld>
            <a:endParaRPr lang="en-US"/>
          </a:p>
        </p:txBody>
      </p:sp>
    </p:spTree>
    <p:extLst>
      <p:ext uri="{BB962C8B-B14F-4D97-AF65-F5344CB8AC3E}">
        <p14:creationId xmlns:p14="http://schemas.microsoft.com/office/powerpoint/2010/main" val="153666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b="1" dirty="0" smtClean="0"/>
              <a:t>TELL:  </a:t>
            </a:r>
            <a:r>
              <a:rPr lang="en-US" altLang="en-US" sz="1200" dirty="0" smtClean="0"/>
              <a:t>Welcome to the </a:t>
            </a:r>
            <a:r>
              <a:rPr lang="en-US" sz="1200" dirty="0" smtClean="0"/>
              <a:t>Save it For Later</a:t>
            </a:r>
            <a:r>
              <a:rPr lang="en-US" sz="1200" baseline="0" dirty="0" smtClean="0"/>
              <a:t> </a:t>
            </a:r>
            <a:r>
              <a:rPr lang="en-US" altLang="en-US" sz="1200" dirty="0" smtClean="0"/>
              <a:t>training. Thank you for being here today.  My name is (</a:t>
            </a:r>
            <a:r>
              <a:rPr lang="en-US" altLang="en-US" sz="1200" u="sng" dirty="0" smtClean="0"/>
              <a:t>state your name)</a:t>
            </a:r>
            <a:r>
              <a:rPr lang="en-US" altLang="en-US" sz="1200" dirty="0" smtClean="0"/>
              <a:t> </a:t>
            </a:r>
          </a:p>
          <a:p>
            <a:pPr eaLnBrk="1" hangingPunct="1">
              <a:spcBef>
                <a:spcPct val="0"/>
              </a:spcBef>
            </a:pPr>
            <a:r>
              <a:rPr lang="en-US" altLang="en-US" sz="1200" dirty="0" smtClean="0"/>
              <a:t>This presentation will inform you of the </a:t>
            </a:r>
            <a:r>
              <a:rPr lang="en-US" altLang="en-US" sz="1200" baseline="0" dirty="0" smtClean="0"/>
              <a:t>Save it for Later initiative </a:t>
            </a:r>
            <a:r>
              <a:rPr lang="en-US" altLang="en-US" sz="1200" dirty="0" smtClean="0"/>
              <a:t>implemented by the LAUSD Food Services Division.</a:t>
            </a:r>
          </a:p>
          <a:p>
            <a:endParaRPr lang="en-US" dirty="0" smtClean="0"/>
          </a:p>
          <a:p>
            <a:endParaRPr lang="en-US" altLang="en-US" baseline="0"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020A96A-6230-49F7-8947-41F9958A0505}"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413368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200" b="1" dirty="0" smtClean="0">
                <a:solidFill>
                  <a:srgbClr val="000000"/>
                </a:solidFill>
              </a:rPr>
              <a:t>TELL:</a:t>
            </a:r>
            <a:r>
              <a:rPr lang="en-US" sz="1200" b="1" baseline="0" dirty="0" smtClean="0">
                <a:solidFill>
                  <a:srgbClr val="000000"/>
                </a:solidFill>
              </a:rPr>
              <a:t> The District has several </a:t>
            </a:r>
            <a:r>
              <a:rPr lang="en-US" dirty="0" smtClean="0">
                <a:solidFill>
                  <a:srgbClr val="000000"/>
                </a:solidFill>
              </a:rPr>
              <a:t>Non-Profit Organizations approved for the Donation programs.  These organizations include </a:t>
            </a:r>
            <a:r>
              <a:rPr lang="en-US" sz="2600" dirty="0" smtClean="0">
                <a:solidFill>
                  <a:srgbClr val="000000"/>
                </a:solidFill>
              </a:rPr>
              <a:t>Helping Other People Excel - H.O.P.E, the</a:t>
            </a:r>
            <a:r>
              <a:rPr lang="en-US" sz="2600" baseline="0" dirty="0" smtClean="0">
                <a:solidFill>
                  <a:srgbClr val="000000"/>
                </a:solidFill>
              </a:rPr>
              <a:t> </a:t>
            </a:r>
            <a:r>
              <a:rPr lang="en-US" sz="2600" dirty="0" smtClean="0">
                <a:solidFill>
                  <a:srgbClr val="000000"/>
                </a:solidFill>
              </a:rPr>
              <a:t>JFS/SOVA Community Food &amp; Resource Program, The Salvation Army - East Los Angeles Temple Corps Association,</a:t>
            </a:r>
            <a:r>
              <a:rPr lang="en-US" sz="2600" baseline="0" dirty="0" smtClean="0">
                <a:solidFill>
                  <a:srgbClr val="000000"/>
                </a:solidFill>
              </a:rPr>
              <a:t> the </a:t>
            </a:r>
            <a:r>
              <a:rPr lang="en-US" sz="2600" dirty="0" smtClean="0">
                <a:solidFill>
                  <a:srgbClr val="000000"/>
                </a:solidFill>
              </a:rPr>
              <a:t>Fred Jordan Mission, and </a:t>
            </a:r>
            <a:r>
              <a:rPr lang="en-US" sz="2600" dirty="0" err="1" smtClean="0">
                <a:solidFill>
                  <a:srgbClr val="000000"/>
                </a:solidFill>
              </a:rPr>
              <a:t>Weingart</a:t>
            </a:r>
            <a:r>
              <a:rPr lang="en-US" sz="2600" dirty="0" smtClean="0">
                <a:solidFill>
                  <a:srgbClr val="000000"/>
                </a:solidFill>
              </a:rPr>
              <a:t> Center.  </a:t>
            </a:r>
            <a:r>
              <a:rPr lang="en-US" sz="1200" kern="1200" dirty="0" smtClean="0">
                <a:solidFill>
                  <a:schemeClr val="tx1"/>
                </a:solidFill>
                <a:effectLst/>
                <a:latin typeface="+mn-lt"/>
                <a:ea typeface="+mn-ea"/>
                <a:cs typeface="+mn-cs"/>
              </a:rPr>
              <a:t>The current list of Non-Profit Organizations approved for the Donation program can be found</a:t>
            </a:r>
            <a:r>
              <a:rPr lang="en-US" sz="1200" kern="1200" baseline="0" dirty="0" smtClean="0">
                <a:solidFill>
                  <a:schemeClr val="tx1"/>
                </a:solidFill>
                <a:effectLst/>
                <a:latin typeface="+mn-lt"/>
                <a:ea typeface="+mn-ea"/>
                <a:cs typeface="+mn-cs"/>
              </a:rPr>
              <a:t> on the Food Service Division website under the principals resource page.</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20</a:t>
            </a:fld>
            <a:endParaRPr lang="en-US"/>
          </a:p>
        </p:txBody>
      </p:sp>
    </p:spTree>
    <p:extLst>
      <p:ext uri="{BB962C8B-B14F-4D97-AF65-F5344CB8AC3E}">
        <p14:creationId xmlns:p14="http://schemas.microsoft.com/office/powerpoint/2010/main" val="363276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smtClean="0"/>
              <a:t>The following references are great resources to visit for additional information.</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21</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08143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you have any questions regarding the Smarter Lunchroom, please contact Theo at the Food Services Division.</a:t>
            </a:r>
          </a:p>
          <a:p>
            <a:pPr eaLnBrk="1" hangingPunct="1">
              <a:spcBef>
                <a:spcPct val="0"/>
              </a:spcBef>
            </a:pPr>
            <a:r>
              <a:rPr lang="en-US" altLang="en-US" dirty="0" smtClean="0"/>
              <a:t>213-241-2956</a:t>
            </a:r>
          </a:p>
          <a:p>
            <a:pPr eaLnBrk="1" hangingPunct="1">
              <a:spcBef>
                <a:spcPct val="0"/>
              </a:spcBef>
            </a:pPr>
            <a:r>
              <a:rPr lang="en-US" altLang="en-US" dirty="0" smtClean="0"/>
              <a:t>  </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7B7342-94EC-4140-9517-B7E34F81C23D}" type="slidenum">
              <a:rPr lang="en-US" altLang="en-US">
                <a:solidFill>
                  <a:prstClr val="black"/>
                </a:solidFill>
                <a:latin typeface="Comic Sans MS" pitchFamily="66" charset="0"/>
              </a:rPr>
              <a:pPr>
                <a:spcBef>
                  <a:spcPct val="0"/>
                </a:spcBef>
              </a:pPr>
              <a:t>22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9093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None/>
            </a:pPr>
            <a:r>
              <a:rPr lang="en-US" altLang="en-US" b="1" dirty="0" smtClean="0"/>
              <a:t>TELL: </a:t>
            </a:r>
            <a:r>
              <a:rPr lang="en-US" sz="2800" dirty="0" smtClean="0">
                <a:solidFill>
                  <a:srgbClr val="000000"/>
                </a:solidFill>
              </a:rPr>
              <a:t>Food Services is implementing the Save it For Later initiative to reduce waste while</a:t>
            </a:r>
            <a:r>
              <a:rPr lang="en-US" sz="2800" baseline="0" dirty="0" smtClean="0">
                <a:solidFill>
                  <a:srgbClr val="000000"/>
                </a:solidFill>
              </a:rPr>
              <a:t> still</a:t>
            </a:r>
            <a:r>
              <a:rPr lang="en-US" sz="2800" dirty="0" smtClean="0">
                <a:solidFill>
                  <a:srgbClr val="000000"/>
                </a:solidFill>
              </a:rPr>
              <a:t> providing quality nutritious</a:t>
            </a:r>
            <a:r>
              <a:rPr lang="en-US" sz="2800" baseline="0" dirty="0" smtClean="0">
                <a:solidFill>
                  <a:srgbClr val="000000"/>
                </a:solidFill>
              </a:rPr>
              <a:t> meals to students</a:t>
            </a:r>
            <a:r>
              <a:rPr lang="en-US" sz="2800" dirty="0" smtClean="0">
                <a:solidFill>
                  <a:srgbClr val="000000"/>
                </a:solidFill>
              </a:rPr>
              <a:t>. </a:t>
            </a:r>
            <a:r>
              <a:rPr lang="en-US" altLang="en-US" sz="2800" dirty="0" smtClean="0">
                <a:solidFill>
                  <a:srgbClr val="000000"/>
                </a:solidFill>
              </a:rPr>
              <a:t>In this training,</a:t>
            </a:r>
            <a:r>
              <a:rPr lang="en-US" altLang="en-US" sz="2800" baseline="0" dirty="0" smtClean="0">
                <a:solidFill>
                  <a:srgbClr val="000000"/>
                </a:solidFill>
              </a:rPr>
              <a:t> w</a:t>
            </a:r>
            <a:r>
              <a:rPr lang="en-US" altLang="en-US" sz="2800" dirty="0" smtClean="0">
                <a:solidFill>
                  <a:srgbClr val="000000"/>
                </a:solidFill>
              </a:rPr>
              <a:t>e will go over</a:t>
            </a:r>
            <a:r>
              <a:rPr lang="en-US" altLang="en-US" sz="2800" baseline="0" dirty="0" smtClean="0">
                <a:solidFill>
                  <a:srgbClr val="000000"/>
                </a:solidFill>
              </a:rPr>
              <a:t> t</a:t>
            </a:r>
            <a:r>
              <a:rPr lang="en-US" altLang="en-US" sz="2400" dirty="0" smtClean="0">
                <a:solidFill>
                  <a:srgbClr val="000000"/>
                </a:solidFill>
              </a:rPr>
              <a:t>he benefits of the Save it For Later initiative,</a:t>
            </a:r>
            <a:r>
              <a:rPr lang="en-US" altLang="en-US" sz="2400" baseline="0" dirty="0" smtClean="0">
                <a:solidFill>
                  <a:srgbClr val="000000"/>
                </a:solidFill>
              </a:rPr>
              <a:t> the food items that can be saved by students for later consumption along with the food items that can be declined so we avoid waste. We will also discuss </a:t>
            </a:r>
            <a:r>
              <a:rPr lang="en-US" altLang="en-US" sz="2400" dirty="0" smtClean="0">
                <a:solidFill>
                  <a:srgbClr val="000000"/>
                </a:solidFill>
              </a:rPr>
              <a:t>how Save</a:t>
            </a:r>
            <a:r>
              <a:rPr lang="en-US" altLang="en-US" sz="2400" baseline="0" dirty="0" smtClean="0">
                <a:solidFill>
                  <a:srgbClr val="000000"/>
                </a:solidFill>
              </a:rPr>
              <a:t> it For Later </a:t>
            </a:r>
            <a:r>
              <a:rPr lang="en-US" altLang="en-US" sz="2400" dirty="0" smtClean="0">
                <a:solidFill>
                  <a:srgbClr val="000000"/>
                </a:solidFill>
              </a:rPr>
              <a:t>will be implemented</a:t>
            </a:r>
            <a:r>
              <a:rPr lang="en-US" altLang="en-US" sz="2400" baseline="0" dirty="0" smtClean="0">
                <a:solidFill>
                  <a:srgbClr val="000000"/>
                </a:solidFill>
              </a:rPr>
              <a:t> during both </a:t>
            </a:r>
            <a:r>
              <a:rPr lang="en-US" altLang="en-US" sz="2400" dirty="0" smtClean="0">
                <a:solidFill>
                  <a:srgbClr val="000000"/>
                </a:solidFill>
              </a:rPr>
              <a:t>BIC and Lunch</a:t>
            </a:r>
            <a:r>
              <a:rPr lang="en-US" altLang="en-US" sz="2400" baseline="0" dirty="0" smtClean="0">
                <a:solidFill>
                  <a:srgbClr val="000000"/>
                </a:solidFill>
              </a:rPr>
              <a:t> meal service and will go into detail of the responsibilities of the teachers, students and food service managers. In addition to that we will discuss the LAUSD f</a:t>
            </a:r>
            <a:r>
              <a:rPr lang="en-US" altLang="en-US" sz="2400" dirty="0" smtClean="0">
                <a:solidFill>
                  <a:srgbClr val="000000"/>
                </a:solidFill>
              </a:rPr>
              <a:t>ood donation program</a:t>
            </a:r>
            <a:r>
              <a:rPr lang="en-US" altLang="en-US" sz="2400" baseline="0" dirty="0" smtClean="0">
                <a:solidFill>
                  <a:srgbClr val="000000"/>
                </a:solidFill>
              </a:rPr>
              <a:t>.</a:t>
            </a:r>
            <a:endParaRPr lang="en-US" altLang="en-US" sz="2400" dirty="0" smtClean="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20966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rPr>
              <a:t>TELL: </a:t>
            </a:r>
            <a:r>
              <a:rPr lang="en-US" sz="1200" dirty="0" smtClean="0">
                <a:solidFill>
                  <a:srgbClr val="000000"/>
                </a:solidFill>
              </a:rPr>
              <a:t>Save it For Later, will provide benefits for students by</a:t>
            </a:r>
            <a:r>
              <a:rPr lang="en-US" sz="1200" baseline="0" dirty="0" smtClean="0">
                <a:solidFill>
                  <a:srgbClr val="000000"/>
                </a:solidFill>
              </a:rPr>
              <a:t> p</a:t>
            </a:r>
            <a:r>
              <a:rPr lang="en-US" sz="1200" dirty="0" smtClean="0">
                <a:solidFill>
                  <a:srgbClr val="000000"/>
                </a:solidFill>
              </a:rPr>
              <a:t>ermitting the students to decline select menu items during breakfast and lunch.  It also allows students to save food items they do not wish to consume during breakfast and lunch to eat at a later time during the day.  Processes</a:t>
            </a:r>
            <a:r>
              <a:rPr lang="en-US" sz="1200" baseline="0" dirty="0" smtClean="0">
                <a:solidFill>
                  <a:srgbClr val="000000"/>
                </a:solidFill>
              </a:rPr>
              <a:t> have also been designed</a:t>
            </a:r>
            <a:r>
              <a:rPr lang="en-US" sz="1200" dirty="0" smtClean="0">
                <a:solidFill>
                  <a:srgbClr val="000000"/>
                </a:solidFill>
              </a:rPr>
              <a:t> to improve o</a:t>
            </a:r>
            <a:r>
              <a:rPr lang="en-US" sz="2400" dirty="0" smtClean="0">
                <a:solidFill>
                  <a:srgbClr val="000000"/>
                </a:solidFill>
              </a:rPr>
              <a:t>rdering and food preparation procedures to minimize the amount of leftover food remaining </a:t>
            </a:r>
            <a:r>
              <a:rPr lang="en-US" sz="1200" dirty="0" smtClean="0">
                <a:solidFill>
                  <a:srgbClr val="000000"/>
                </a:solidFill>
              </a:rPr>
              <a:t>after BIC and lunch meal service periods.  </a:t>
            </a:r>
            <a:r>
              <a:rPr lang="en-US" sz="2400" dirty="0" smtClean="0">
                <a:solidFill>
                  <a:srgbClr val="000000"/>
                </a:solidFill>
              </a:rPr>
              <a:t> </a:t>
            </a:r>
            <a:endParaRPr lang="en-US" sz="2400" dirty="0">
              <a:solidFill>
                <a:srgbClr val="000000"/>
              </a:solidFill>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D1ECB6-D02A-49D1-A70B-32330464D6D6}" type="slidenum">
              <a:rPr lang="en-US" altLang="en-US">
                <a:solidFill>
                  <a:prstClr val="black"/>
                </a:solidFill>
                <a:latin typeface="Comic Sans MS" pitchFamily="66" charset="0"/>
              </a:rPr>
              <a:pPr>
                <a:spcBef>
                  <a:spcPct val="0"/>
                </a:spcBef>
              </a:pPr>
              <a:t>4</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32950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1" dirty="0" smtClean="0">
                <a:solidFill>
                  <a:srgbClr val="000000"/>
                </a:solidFill>
              </a:rPr>
              <a:t>TELL: </a:t>
            </a:r>
            <a:r>
              <a:rPr lang="en-US" sz="1200" dirty="0" smtClean="0">
                <a:solidFill>
                  <a:srgbClr val="000000"/>
                </a:solidFill>
              </a:rPr>
              <a:t>Save it For Later will manage food waste and encourage healthy eating habits by allowing students to choose from select menu items to be consumed at a later time.</a:t>
            </a:r>
            <a:r>
              <a:rPr lang="en-US" sz="1100" baseline="0" dirty="0" smtClean="0">
                <a:solidFill>
                  <a:srgbClr val="000000"/>
                </a:solidFill>
              </a:rPr>
              <a:t> We’ve heard the concerns regarding food waste and the Food Services Division is committed to reducing food waste where possible. </a:t>
            </a:r>
            <a:r>
              <a:rPr lang="en-US" sz="1200" b="0" baseline="0" dirty="0" smtClean="0">
                <a:solidFill>
                  <a:schemeClr val="tx1"/>
                </a:solidFill>
              </a:rPr>
              <a:t>Students </a:t>
            </a:r>
            <a:r>
              <a:rPr lang="en-US" altLang="en-US" sz="1200" b="0" baseline="0" dirty="0" smtClean="0">
                <a:solidFill>
                  <a:schemeClr val="tx1"/>
                </a:solidFill>
              </a:rPr>
              <a:t>will appreciate the Save it for Later program which benefits them by allowing them to eat items at a later time.</a:t>
            </a:r>
            <a:endParaRPr lang="en-US" altLang="en-US" sz="1200" b="1" dirty="0" smtClean="0">
              <a:solidFill>
                <a:srgbClr val="000000"/>
              </a:solidFill>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5</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55669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b="1" dirty="0" smtClean="0"/>
              <a:t>TELL: </a:t>
            </a:r>
            <a:r>
              <a:rPr lang="en-US" sz="2800" dirty="0">
                <a:solidFill>
                  <a:srgbClr val="000000"/>
                </a:solidFill>
              </a:rPr>
              <a:t>Food Services is implementing the Save it For Later initiative </a:t>
            </a:r>
            <a:r>
              <a:rPr lang="en-US" sz="2800" dirty="0" smtClean="0">
                <a:solidFill>
                  <a:srgbClr val="000000"/>
                </a:solidFill>
              </a:rPr>
              <a:t> between April 18</a:t>
            </a:r>
            <a:r>
              <a:rPr lang="en-US" sz="2800" baseline="30000" dirty="0" smtClean="0">
                <a:solidFill>
                  <a:srgbClr val="000000"/>
                </a:solidFill>
              </a:rPr>
              <a:t>th</a:t>
            </a:r>
            <a:r>
              <a:rPr lang="en-US" sz="2800" dirty="0" smtClean="0">
                <a:solidFill>
                  <a:srgbClr val="000000"/>
                </a:solidFill>
              </a:rPr>
              <a:t> and May 6</a:t>
            </a:r>
            <a:r>
              <a:rPr lang="en-US" sz="2800" baseline="30000" dirty="0" smtClean="0">
                <a:solidFill>
                  <a:srgbClr val="000000"/>
                </a:solidFill>
              </a:rPr>
              <a:t>th</a:t>
            </a:r>
            <a:r>
              <a:rPr lang="en-US" sz="2800" baseline="0" dirty="0" smtClean="0">
                <a:solidFill>
                  <a:srgbClr val="000000"/>
                </a:solidFill>
              </a:rPr>
              <a:t> at </a:t>
            </a:r>
            <a:r>
              <a:rPr lang="en-US" sz="2800" dirty="0" smtClean="0">
                <a:solidFill>
                  <a:srgbClr val="000000"/>
                </a:solidFill>
              </a:rPr>
              <a:t>20 approved pilot sites. Save</a:t>
            </a:r>
            <a:r>
              <a:rPr lang="en-US" sz="2800" baseline="0" dirty="0" smtClean="0">
                <a:solidFill>
                  <a:srgbClr val="000000"/>
                </a:solidFill>
              </a:rPr>
              <a:t> it For Later has 2 main implementation components. The first is setting up sharing tables and the other is providing students with the option to eat food at a later time. The cafeteria team will help students understand how to determine what they can save. Training for teachers and school staff will begin on April 11</a:t>
            </a:r>
            <a:r>
              <a:rPr lang="en-US" sz="2800" baseline="30000" dirty="0" smtClean="0">
                <a:solidFill>
                  <a:srgbClr val="000000"/>
                </a:solidFill>
              </a:rPr>
              <a:t>th</a:t>
            </a:r>
            <a:r>
              <a:rPr lang="en-US" sz="2800" baseline="0" dirty="0" smtClean="0">
                <a:solidFill>
                  <a:srgbClr val="000000"/>
                </a:solidFill>
              </a:rPr>
              <a:t> and will be similar to how BIC trainings were provided. This  is all in an effort </a:t>
            </a:r>
            <a:r>
              <a:rPr lang="en-US" sz="2800" dirty="0" smtClean="0">
                <a:solidFill>
                  <a:srgbClr val="000000"/>
                </a:solidFill>
              </a:rPr>
              <a:t>to </a:t>
            </a:r>
            <a:r>
              <a:rPr lang="en-US" sz="2800" dirty="0">
                <a:solidFill>
                  <a:srgbClr val="000000"/>
                </a:solidFill>
              </a:rPr>
              <a:t>reduce waste while still providing quality nutritious meals to students. </a:t>
            </a:r>
            <a:endParaRPr lang="en-US" altLang="en-US" sz="25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575" indent="-287528" eaLnBrk="0" hangingPunct="0">
              <a:spcBef>
                <a:spcPct val="30000"/>
              </a:spcBef>
              <a:defRPr sz="1200">
                <a:solidFill>
                  <a:schemeClr val="tx1"/>
                </a:solidFill>
                <a:latin typeface="Calibri" pitchFamily="34" charset="0"/>
              </a:defRPr>
            </a:lvl2pPr>
            <a:lvl3pPr marL="1150115" indent="-230023" eaLnBrk="0" hangingPunct="0">
              <a:spcBef>
                <a:spcPct val="30000"/>
              </a:spcBef>
              <a:defRPr sz="1200">
                <a:solidFill>
                  <a:schemeClr val="tx1"/>
                </a:solidFill>
                <a:latin typeface="Calibri" pitchFamily="34" charset="0"/>
              </a:defRPr>
            </a:lvl3pPr>
            <a:lvl4pPr marL="1610161" indent="-230023" eaLnBrk="0" hangingPunct="0">
              <a:spcBef>
                <a:spcPct val="30000"/>
              </a:spcBef>
              <a:defRPr sz="1200">
                <a:solidFill>
                  <a:schemeClr val="tx1"/>
                </a:solidFill>
                <a:latin typeface="Calibri" pitchFamily="34" charset="0"/>
              </a:defRPr>
            </a:lvl4pPr>
            <a:lvl5pPr marL="2070208" indent="-230023" eaLnBrk="0" hangingPunct="0">
              <a:spcBef>
                <a:spcPct val="30000"/>
              </a:spcBef>
              <a:defRPr sz="1200">
                <a:solidFill>
                  <a:schemeClr val="tx1"/>
                </a:solidFill>
                <a:latin typeface="Calibri" pitchFamily="34" charset="0"/>
              </a:defRPr>
            </a:lvl5pPr>
            <a:lvl6pPr marL="2530253" indent="-230023" eaLnBrk="0" fontAlgn="base" hangingPunct="0">
              <a:spcBef>
                <a:spcPct val="30000"/>
              </a:spcBef>
              <a:spcAft>
                <a:spcPct val="0"/>
              </a:spcAft>
              <a:defRPr sz="1200">
                <a:solidFill>
                  <a:schemeClr val="tx1"/>
                </a:solidFill>
                <a:latin typeface="Calibri" pitchFamily="34" charset="0"/>
              </a:defRPr>
            </a:lvl6pPr>
            <a:lvl7pPr marL="2990299" indent="-230023" eaLnBrk="0" fontAlgn="base" hangingPunct="0">
              <a:spcBef>
                <a:spcPct val="30000"/>
              </a:spcBef>
              <a:spcAft>
                <a:spcPct val="0"/>
              </a:spcAft>
              <a:defRPr sz="1200">
                <a:solidFill>
                  <a:schemeClr val="tx1"/>
                </a:solidFill>
                <a:latin typeface="Calibri" pitchFamily="34" charset="0"/>
              </a:defRPr>
            </a:lvl7pPr>
            <a:lvl8pPr marL="3450346" indent="-230023" eaLnBrk="0" fontAlgn="base" hangingPunct="0">
              <a:spcBef>
                <a:spcPct val="30000"/>
              </a:spcBef>
              <a:spcAft>
                <a:spcPct val="0"/>
              </a:spcAft>
              <a:defRPr sz="1200">
                <a:solidFill>
                  <a:schemeClr val="tx1"/>
                </a:solidFill>
                <a:latin typeface="Calibri" pitchFamily="34" charset="0"/>
              </a:defRPr>
            </a:lvl8pPr>
            <a:lvl9pPr marL="3910392" indent="-230023"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6</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14138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solidFill>
                  <a:srgbClr val="000000"/>
                </a:solidFill>
              </a:rPr>
              <a:t>TELL:</a:t>
            </a:r>
            <a:r>
              <a:rPr lang="en-US" sz="1200" b="1" baseline="0" dirty="0" smtClean="0">
                <a:solidFill>
                  <a:srgbClr val="000000"/>
                </a:solidFill>
              </a:rPr>
              <a:t>  </a:t>
            </a:r>
            <a:r>
              <a:rPr lang="en-US" sz="1200" b="0" baseline="0" dirty="0" smtClean="0">
                <a:solidFill>
                  <a:srgbClr val="000000"/>
                </a:solidFill>
              </a:rPr>
              <a:t>Let’s first discuss the policy on saving food. The </a:t>
            </a:r>
            <a:r>
              <a:rPr lang="en-US" sz="1200" dirty="0" smtClean="0">
                <a:solidFill>
                  <a:srgbClr val="000000"/>
                </a:solidFill>
              </a:rPr>
              <a:t>USDA memo code SP 41-2014 provides clarification on food consumption outside of food service areas</a:t>
            </a:r>
            <a:r>
              <a:rPr lang="en-US" sz="1200" baseline="0" dirty="0" smtClean="0">
                <a:solidFill>
                  <a:srgbClr val="000000"/>
                </a:solidFill>
              </a:rPr>
              <a:t> and states that</a:t>
            </a:r>
            <a:r>
              <a:rPr lang="en-US" sz="1200" dirty="0" smtClean="0">
                <a:solidFill>
                  <a:srgbClr val="000000"/>
                </a:solidFill>
              </a:rPr>
              <a:t> the USDA recognized that with limited meal periods and an increased amounts of fruits and vegetables offered as part of the meals, some students may be inclined to save some items for consumption at a later time.  Program operators should be aware of all applicable State and local food safety regulations, and that this flexibility is intended to address practical constraints that may prevent students from consuming their entire meal in the food service area during the meal period. </a:t>
            </a:r>
          </a:p>
          <a:p>
            <a:pPr marL="0" indent="0">
              <a:buNone/>
            </a:pPr>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7</a:t>
            </a:fld>
            <a:endParaRPr lang="en-US"/>
          </a:p>
        </p:txBody>
      </p:sp>
    </p:spTree>
    <p:extLst>
      <p:ext uri="{BB962C8B-B14F-4D97-AF65-F5344CB8AC3E}">
        <p14:creationId xmlns:p14="http://schemas.microsoft.com/office/powerpoint/2010/main" val="148650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TELL: </a:t>
            </a:r>
            <a:r>
              <a:rPr lang="en-US" b="0" dirty="0" smtClean="0"/>
              <a:t>Here you can</a:t>
            </a:r>
            <a:r>
              <a:rPr lang="en-US" b="0" baseline="0" dirty="0" smtClean="0"/>
              <a:t> see the breakfast and lunch items that students are able to SAVE FOR LATER. For breakfast, all dry fruit, whole fruit can be saved along with our wonderful coffee cake provided it has not been opened, and any of our dry cereal. For lunch, students will now be able to save whole fruits, sealed applesauce cups, bagged baby carrots, wrapped breadsticks and dinner rolls, packed granola, and tortilla chips. All of these items will be easily identifiable on the menu with a clearly marked (S) letter next to them.</a:t>
            </a:r>
          </a:p>
        </p:txBody>
      </p:sp>
      <p:sp>
        <p:nvSpPr>
          <p:cNvPr id="4" name="Slide Number Placeholder 3"/>
          <p:cNvSpPr>
            <a:spLocks noGrp="1"/>
          </p:cNvSpPr>
          <p:nvPr>
            <p:ph type="sldNum" sz="quarter" idx="10"/>
          </p:nvPr>
        </p:nvSpPr>
        <p:spPr/>
        <p:txBody>
          <a:bodyPr/>
          <a:lstStyle/>
          <a:p>
            <a:fld id="{D516E0BC-51EE-4218-A209-CC610A508EDD}" type="slidenum">
              <a:rPr lang="en-US" smtClean="0"/>
              <a:t>8</a:t>
            </a:fld>
            <a:endParaRPr lang="en-US"/>
          </a:p>
        </p:txBody>
      </p:sp>
    </p:spTree>
    <p:extLst>
      <p:ext uri="{BB962C8B-B14F-4D97-AF65-F5344CB8AC3E}">
        <p14:creationId xmlns:p14="http://schemas.microsoft.com/office/powerpoint/2010/main" val="110597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dirty="0" smtClean="0">
                <a:solidFill>
                  <a:schemeClr val="tx1"/>
                </a:solidFill>
              </a:rPr>
              <a:t>Tell:</a:t>
            </a:r>
            <a:r>
              <a:rPr lang="en-US" sz="1200" b="1" baseline="0" dirty="0" smtClean="0">
                <a:solidFill>
                  <a:schemeClr val="tx1"/>
                </a:solidFill>
              </a:rPr>
              <a:t> </a:t>
            </a:r>
            <a:r>
              <a:rPr lang="en-US" sz="1200" b="0" baseline="0" dirty="0" smtClean="0">
                <a:solidFill>
                  <a:schemeClr val="tx1"/>
                </a:solidFill>
              </a:rPr>
              <a:t> Here is an example of the monthly menu which points out two key elements . Every day's menu is different when it comes to items that can be saved for later and items that can be declined in order for meals to be reimbursable. What you’ll notice consistently is that Milk can always be declined for meal reimbursement. </a:t>
            </a:r>
          </a:p>
          <a:p>
            <a:pPr eaLnBrk="1" hangingPunct="1">
              <a:spcBef>
                <a:spcPct val="0"/>
              </a:spcBef>
            </a:pPr>
            <a:endParaRPr lang="en-US" sz="1200" b="0" baseline="0" dirty="0" smtClean="0">
              <a:solidFill>
                <a:schemeClr val="tx1"/>
              </a:solidFill>
            </a:endParaRPr>
          </a:p>
          <a:p>
            <a:pPr eaLnBrk="1" hangingPunct="1">
              <a:spcBef>
                <a:spcPct val="0"/>
              </a:spcBef>
            </a:pPr>
            <a:r>
              <a:rPr lang="en-US" sz="1200" b="1" baseline="0" dirty="0" smtClean="0">
                <a:solidFill>
                  <a:schemeClr val="tx1"/>
                </a:solidFill>
              </a:rPr>
              <a:t>Click: </a:t>
            </a:r>
            <a:r>
              <a:rPr lang="en-US" sz="1200" b="0" baseline="0" dirty="0" smtClean="0">
                <a:solidFill>
                  <a:schemeClr val="tx1"/>
                </a:solidFill>
              </a:rPr>
              <a:t>You’ll also notice that the items marked with an (S) on this particular day are foods that can be saved for later.  Each day will have the same indicators. </a:t>
            </a:r>
            <a:endParaRPr lang="en-US" altLang="en-US" b="1"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522405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51920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89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6492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2931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2964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90234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00091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8776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96211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7392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4577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63694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25750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8673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3125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694459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520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6144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07877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4061332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25193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433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762D3-DF72-D540-898C-C4A40E3E62D9}"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762D3-DF72-D540-898C-C4A40E3E62D9}"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762D3-DF72-D540-898C-C4A40E3E62D9}"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27903985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35291000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achieve.lausd.net/FoodDonatio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fns.usda.gov/e-updates/its-not-nutrition-until-its-eaten-behavior-change-key-nutritio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leginfo.legislature.ca.gov/faces/codes.x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2362200" y="6172196"/>
            <a:ext cx="6705600"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smtClean="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smtClean="0">
                <a:solidFill>
                  <a:srgbClr val="000000"/>
                </a:solidFill>
                <a:latin typeface="Calibri" pitchFamily="34" charset="0"/>
              </a:rPr>
              <a:t>											</a:t>
            </a:r>
            <a:r>
              <a:rPr lang="en-US" altLang="en-US" sz="1200" dirty="0" smtClean="0">
                <a:solidFill>
                  <a:srgbClr val="000000"/>
                </a:solidFill>
                <a:latin typeface="Calibri" pitchFamily="34" charset="0"/>
              </a:rPr>
              <a:t>April </a:t>
            </a:r>
            <a:r>
              <a:rPr lang="en-US" altLang="en-US" sz="1200" dirty="0" smtClean="0">
                <a:solidFill>
                  <a:srgbClr val="000000"/>
                </a:solidFill>
                <a:latin typeface="Calibri" pitchFamily="34" charset="0"/>
              </a:rPr>
              <a:t>12, </a:t>
            </a:r>
            <a:r>
              <a:rPr lang="en-US" altLang="en-US" sz="1200" dirty="0" smtClean="0">
                <a:solidFill>
                  <a:srgbClr val="000000"/>
                </a:solidFill>
                <a:latin typeface="Calibri" pitchFamily="34" charset="0"/>
              </a:rPr>
              <a:t>2016</a:t>
            </a:r>
          </a:p>
        </p:txBody>
      </p:sp>
      <p:sp>
        <p:nvSpPr>
          <p:cNvPr id="4" name="Rectangle 3"/>
          <p:cNvSpPr/>
          <p:nvPr/>
        </p:nvSpPr>
        <p:spPr>
          <a:xfrm>
            <a:off x="2667000" y="1484313"/>
            <a:ext cx="6400800" cy="2954655"/>
          </a:xfrm>
          <a:prstGeom prst="rect">
            <a:avLst/>
          </a:prstGeom>
        </p:spPr>
        <p:txBody>
          <a:bodyPr>
            <a:spAutoFit/>
          </a:bodyPr>
          <a:lstStyle/>
          <a:p>
            <a:pPr algn="ctr" defTabSz="914400" fontAlgn="base">
              <a:spcBef>
                <a:spcPct val="0"/>
              </a:spcBef>
              <a:spcAft>
                <a:spcPct val="0"/>
              </a:spcAft>
              <a:defRPr/>
            </a:pPr>
            <a:r>
              <a:rPr lang="en-US" sz="5400" dirty="0" smtClean="0">
                <a:solidFill>
                  <a:srgbClr val="000000"/>
                </a:solidFill>
              </a:rPr>
              <a:t>Save It For Later </a:t>
            </a:r>
          </a:p>
          <a:p>
            <a:pPr algn="ctr" defTabSz="914400" fontAlgn="base">
              <a:spcBef>
                <a:spcPct val="0"/>
              </a:spcBef>
              <a:spcAft>
                <a:spcPct val="0"/>
              </a:spcAft>
              <a:defRPr/>
            </a:pPr>
            <a:r>
              <a:rPr lang="en-US" sz="4400" dirty="0" smtClean="0">
                <a:solidFill>
                  <a:srgbClr val="000000"/>
                </a:solidFill>
              </a:rPr>
              <a:t>For Teachers and Administrators</a:t>
            </a:r>
          </a:p>
          <a:p>
            <a:pPr algn="ctr" defTabSz="914400" fontAlgn="base">
              <a:spcBef>
                <a:spcPct val="0"/>
              </a:spcBef>
              <a:spcAft>
                <a:spcPct val="0"/>
              </a:spcAft>
              <a:defRPr/>
            </a:pPr>
            <a:endParaRPr lang="en-US" sz="4400" dirty="0">
              <a:solidFill>
                <a:srgbClr val="000000"/>
              </a:solidFill>
            </a:endParaRPr>
          </a:p>
        </p:txBody>
      </p:sp>
    </p:spTree>
    <p:extLst>
      <p:ext uri="{BB962C8B-B14F-4D97-AF65-F5344CB8AC3E}">
        <p14:creationId xmlns:p14="http://schemas.microsoft.com/office/powerpoint/2010/main" val="2397163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38" y="302348"/>
            <a:ext cx="8229600" cy="1143000"/>
          </a:xfrm>
        </p:spPr>
        <p:txBody>
          <a:bodyPr/>
          <a:lstStyle/>
          <a:p>
            <a:pPr algn="l"/>
            <a:r>
              <a:rPr lang="en-US" altLang="en-US" sz="4000" b="1" dirty="0" smtClean="0">
                <a:solidFill>
                  <a:srgbClr val="000000"/>
                </a:solidFill>
              </a:rPr>
              <a:t>Save It For Later Lunch Signage</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7819" y="1445348"/>
            <a:ext cx="4071127" cy="4806181"/>
          </a:xfrm>
        </p:spPr>
      </p:pic>
      <p:sp>
        <p:nvSpPr>
          <p:cNvPr id="5" name="TextBox 4"/>
          <p:cNvSpPr txBox="1"/>
          <p:nvPr/>
        </p:nvSpPr>
        <p:spPr>
          <a:xfrm>
            <a:off x="517686" y="1561101"/>
            <a:ext cx="3406877" cy="3426579"/>
          </a:xfrm>
          <a:prstGeom prst="rect">
            <a:avLst/>
          </a:prstGeom>
          <a:noFill/>
          <a:ln>
            <a:noFill/>
          </a:ln>
        </p:spPr>
        <p:txBody>
          <a:bodyPr wrap="square" rtlCol="0">
            <a:spAutoFit/>
          </a:bodyPr>
          <a:lstStyle/>
          <a:p>
            <a:pPr>
              <a:spcAft>
                <a:spcPts val="1000"/>
              </a:spcAft>
            </a:pPr>
            <a:r>
              <a:rPr lang="en-US" sz="2400" dirty="0" smtClean="0">
                <a:solidFill>
                  <a:srgbClr val="000000"/>
                </a:solidFill>
              </a:rPr>
              <a:t>The Save It For Later lunch sign informs students of the food items that may be saved. </a:t>
            </a:r>
          </a:p>
          <a:p>
            <a:pPr>
              <a:spcAft>
                <a:spcPts val="1000"/>
              </a:spcAft>
            </a:pPr>
            <a:endParaRPr lang="en-US" sz="800" dirty="0" smtClean="0">
              <a:solidFill>
                <a:srgbClr val="000000"/>
              </a:solidFill>
            </a:endParaRPr>
          </a:p>
          <a:p>
            <a:pPr marL="342900" indent="-342900">
              <a:spcAft>
                <a:spcPts val="1000"/>
              </a:spcAft>
              <a:buFont typeface="Wingdings" panose="05000000000000000000" pitchFamily="2" charset="2"/>
              <a:buChar char="Ø"/>
            </a:pPr>
            <a:r>
              <a:rPr lang="en-US" sz="2400" dirty="0" smtClean="0">
                <a:solidFill>
                  <a:srgbClr val="000000"/>
                </a:solidFill>
              </a:rPr>
              <a:t>Food Items </a:t>
            </a:r>
            <a:r>
              <a:rPr lang="en-US" sz="2400" dirty="0">
                <a:solidFill>
                  <a:srgbClr val="000000"/>
                </a:solidFill>
              </a:rPr>
              <a:t>marked with an </a:t>
            </a:r>
            <a:r>
              <a:rPr lang="en-US" sz="2400" b="1" dirty="0">
                <a:solidFill>
                  <a:srgbClr val="000000"/>
                </a:solidFill>
              </a:rPr>
              <a:t>(S</a:t>
            </a:r>
            <a:r>
              <a:rPr lang="en-US" sz="2400" b="1" dirty="0" smtClean="0">
                <a:solidFill>
                  <a:srgbClr val="000000"/>
                </a:solidFill>
              </a:rPr>
              <a:t>) </a:t>
            </a:r>
            <a:r>
              <a:rPr lang="en-US" sz="2400" dirty="0" smtClean="0">
                <a:solidFill>
                  <a:srgbClr val="000000"/>
                </a:solidFill>
              </a:rPr>
              <a:t>on the lunch menu can </a:t>
            </a:r>
            <a:r>
              <a:rPr lang="en-US" sz="2400" dirty="0">
                <a:solidFill>
                  <a:srgbClr val="000000"/>
                </a:solidFill>
              </a:rPr>
              <a:t>be </a:t>
            </a:r>
            <a:r>
              <a:rPr lang="en-US" sz="2400" dirty="0" smtClean="0">
                <a:solidFill>
                  <a:srgbClr val="000000"/>
                </a:solidFill>
              </a:rPr>
              <a:t>saved </a:t>
            </a:r>
            <a:endParaRPr lang="en-US" sz="2400" dirty="0">
              <a:solidFill>
                <a:srgbClr val="000000"/>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9219" t="31111" r="21416" b="51813"/>
          <a:stretch/>
        </p:blipFill>
        <p:spPr>
          <a:xfrm>
            <a:off x="3937819" y="2609754"/>
            <a:ext cx="4576261" cy="3118359"/>
          </a:xfrm>
          <a:prstGeom prst="rect">
            <a:avLst/>
          </a:prstGeom>
        </p:spPr>
      </p:pic>
    </p:spTree>
    <p:extLst>
      <p:ext uri="{BB962C8B-B14F-4D97-AF65-F5344CB8AC3E}">
        <p14:creationId xmlns:p14="http://schemas.microsoft.com/office/powerpoint/2010/main" val="31124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5" y="304134"/>
            <a:ext cx="8229600" cy="1143000"/>
          </a:xfrm>
        </p:spPr>
        <p:txBody>
          <a:bodyPr/>
          <a:lstStyle/>
          <a:p>
            <a:pPr algn="l"/>
            <a:r>
              <a:rPr lang="en-US" sz="4000" b="1" dirty="0" smtClean="0">
                <a:solidFill>
                  <a:srgbClr val="000000"/>
                </a:solidFill>
              </a:rPr>
              <a:t>The 5 Star Meal Signage</a:t>
            </a:r>
            <a:endParaRPr lang="en-US" sz="4000" b="1" dirty="0">
              <a:solidFill>
                <a:srgbClr val="000000"/>
              </a:solidFill>
            </a:endParaRPr>
          </a:p>
        </p:txBody>
      </p:sp>
      <p:sp>
        <p:nvSpPr>
          <p:cNvPr id="4" name="Content Placeholder 3"/>
          <p:cNvSpPr txBox="1">
            <a:spLocks noGrp="1"/>
          </p:cNvSpPr>
          <p:nvPr>
            <p:ph idx="1"/>
          </p:nvPr>
        </p:nvSpPr>
        <p:spPr>
          <a:xfrm>
            <a:off x="471950" y="1496964"/>
            <a:ext cx="3362633" cy="4775666"/>
          </a:xfrm>
          <a:prstGeom prst="rect">
            <a:avLst/>
          </a:prstGeom>
          <a:noFill/>
          <a:ln>
            <a:noFill/>
          </a:ln>
        </p:spPr>
        <p:txBody>
          <a:bodyPr wrap="square" rtlCol="0">
            <a:spAutoFit/>
          </a:bodyPr>
          <a:lstStyle/>
          <a:p>
            <a:pPr marL="0" indent="0">
              <a:spcAft>
                <a:spcPts val="1000"/>
              </a:spcAft>
              <a:buNone/>
            </a:pPr>
            <a:r>
              <a:rPr lang="en-US" sz="2400" dirty="0" smtClean="0">
                <a:solidFill>
                  <a:srgbClr val="000000"/>
                </a:solidFill>
              </a:rPr>
              <a:t>The 5 Star Meal Poster will guide the students on how to select a reimbursable meal.</a:t>
            </a:r>
          </a:p>
          <a:p>
            <a:pPr marL="0" indent="0">
              <a:spcBef>
                <a:spcPts val="0"/>
              </a:spcBef>
              <a:spcAft>
                <a:spcPts val="0"/>
              </a:spcAft>
              <a:buNone/>
            </a:pPr>
            <a:r>
              <a:rPr lang="en-US" sz="2400" dirty="0">
                <a:solidFill>
                  <a:srgbClr val="000000"/>
                </a:solidFill>
              </a:rPr>
              <a:t>Each </a:t>
            </a:r>
            <a:r>
              <a:rPr lang="en-US" sz="2400" dirty="0" smtClean="0">
                <a:solidFill>
                  <a:srgbClr val="000000"/>
                </a:solidFill>
              </a:rPr>
              <a:t>food component has a specific colored star indicator.</a:t>
            </a:r>
          </a:p>
          <a:p>
            <a:pPr marL="0" indent="0">
              <a:spcBef>
                <a:spcPts val="0"/>
              </a:spcBef>
              <a:spcAft>
                <a:spcPts val="0"/>
              </a:spcAft>
              <a:buNone/>
            </a:pPr>
            <a:endParaRPr lang="en-US" sz="800" dirty="0" smtClean="0">
              <a:solidFill>
                <a:srgbClr val="000000"/>
              </a:solidFill>
            </a:endParaRPr>
          </a:p>
          <a:p>
            <a:pPr>
              <a:spcBef>
                <a:spcPts val="0"/>
              </a:spcBef>
              <a:spcAft>
                <a:spcPts val="0"/>
              </a:spcAft>
              <a:buFont typeface="Wingdings" panose="05000000000000000000" pitchFamily="2" charset="2"/>
              <a:buChar char="Ø"/>
            </a:pPr>
            <a:r>
              <a:rPr lang="en-US" sz="2400" b="1" dirty="0" smtClean="0">
                <a:solidFill>
                  <a:srgbClr val="000000"/>
                </a:solidFill>
              </a:rPr>
              <a:t>Students build a reimbursable meal by selecting 3 or more stars (1 must be a fruit or vegetable</a:t>
            </a:r>
            <a:r>
              <a:rPr lang="en-US" sz="2400" dirty="0" smtClean="0">
                <a:solidFill>
                  <a:srgbClr val="000000"/>
                </a:solidFill>
              </a:rPr>
              <a:t>)</a:t>
            </a:r>
            <a:endParaRPr lang="en-US" sz="24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738" y="1533838"/>
            <a:ext cx="3927712" cy="46601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739" y="1496964"/>
            <a:ext cx="3927712" cy="4697069"/>
          </a:xfrm>
          <a:prstGeom prst="rect">
            <a:avLst/>
          </a:prstGeom>
          <a:ln>
            <a:solidFill>
              <a:srgbClr val="000000"/>
            </a:solidFill>
          </a:ln>
        </p:spPr>
      </p:pic>
    </p:spTree>
    <p:extLst>
      <p:ext uri="{BB962C8B-B14F-4D97-AF65-F5344CB8AC3E}">
        <p14:creationId xmlns:p14="http://schemas.microsoft.com/office/powerpoint/2010/main" val="39227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53464" y="1490254"/>
            <a:ext cx="7928383" cy="4190120"/>
          </a:xfrm>
        </p:spPr>
        <p:txBody>
          <a:bodyPr/>
          <a:lstStyle/>
          <a:p>
            <a:pPr marL="57150" indent="0">
              <a:spcBef>
                <a:spcPts val="0"/>
              </a:spcBef>
              <a:spcAft>
                <a:spcPts val="1200"/>
              </a:spcAft>
              <a:buNone/>
            </a:pPr>
            <a:r>
              <a:rPr lang="en-US" sz="2800" dirty="0" smtClean="0">
                <a:solidFill>
                  <a:srgbClr val="000000"/>
                </a:solidFill>
              </a:rPr>
              <a:t>Sharing </a:t>
            </a:r>
            <a:r>
              <a:rPr lang="en-US" sz="2800" dirty="0">
                <a:solidFill>
                  <a:srgbClr val="000000"/>
                </a:solidFill>
              </a:rPr>
              <a:t>tables are </a:t>
            </a:r>
            <a:r>
              <a:rPr lang="en-US" sz="2800" dirty="0" smtClean="0">
                <a:solidFill>
                  <a:srgbClr val="000000"/>
                </a:solidFill>
              </a:rPr>
              <a:t>where students can </a:t>
            </a:r>
            <a:r>
              <a:rPr lang="en-US" sz="2800" dirty="0">
                <a:solidFill>
                  <a:srgbClr val="000000"/>
                </a:solidFill>
              </a:rPr>
              <a:t>place unconsumed food and beverage items (pre-packaged food and beverages, unopened wrapped food and beverages, or food items with a peel) that they choose not to eat/drink. </a:t>
            </a:r>
            <a:endParaRPr lang="en-US" sz="2800" dirty="0" smtClean="0">
              <a:solidFill>
                <a:srgbClr val="000000"/>
              </a:solidFill>
            </a:endParaRPr>
          </a:p>
          <a:p>
            <a:pPr marL="57150" indent="0">
              <a:spcBef>
                <a:spcPts val="0"/>
              </a:spcBef>
              <a:spcAft>
                <a:spcPts val="1200"/>
              </a:spcAft>
              <a:buNone/>
            </a:pPr>
            <a:r>
              <a:rPr lang="en-US" sz="2800" dirty="0" smtClean="0">
                <a:solidFill>
                  <a:srgbClr val="000000"/>
                </a:solidFill>
              </a:rPr>
              <a:t>Sharing tables can be established in the:</a:t>
            </a:r>
          </a:p>
          <a:p>
            <a:pPr marL="914400" lvl="1" indent="-457200">
              <a:spcBef>
                <a:spcPts val="0"/>
              </a:spcBef>
              <a:spcAft>
                <a:spcPts val="1200"/>
              </a:spcAft>
              <a:buFont typeface="Wingdings" panose="05000000000000000000" pitchFamily="2" charset="2"/>
              <a:buChar char="Ø"/>
            </a:pPr>
            <a:r>
              <a:rPr lang="en-US" altLang="en-US" sz="2600" dirty="0" smtClean="0">
                <a:solidFill>
                  <a:srgbClr val="000000"/>
                </a:solidFill>
              </a:rPr>
              <a:t>Classroom during BIC</a:t>
            </a:r>
          </a:p>
          <a:p>
            <a:pPr marL="914400" lvl="1" indent="-457200">
              <a:spcBef>
                <a:spcPts val="0"/>
              </a:spcBef>
              <a:spcAft>
                <a:spcPts val="1200"/>
              </a:spcAft>
              <a:buFont typeface="Wingdings" panose="05000000000000000000" pitchFamily="2" charset="2"/>
              <a:buChar char="Ø"/>
            </a:pPr>
            <a:r>
              <a:rPr lang="en-US" altLang="en-US" sz="2600" dirty="0" smtClean="0">
                <a:solidFill>
                  <a:srgbClr val="000000"/>
                </a:solidFill>
              </a:rPr>
              <a:t>Lunch eating area </a:t>
            </a:r>
            <a:endParaRPr lang="en-US" altLang="en-US" sz="2600" dirty="0" smtClean="0"/>
          </a:p>
          <a:p>
            <a:endParaRPr lang="en-US" altLang="en-US" dirty="0" smtClean="0"/>
          </a:p>
        </p:txBody>
      </p:sp>
      <p:sp>
        <p:nvSpPr>
          <p:cNvPr id="4" name="Rectangle 2"/>
          <p:cNvSpPr txBox="1">
            <a:spLocks noChangeArrowheads="1"/>
          </p:cNvSpPr>
          <p:nvPr/>
        </p:nvSpPr>
        <p:spPr bwMode="auto">
          <a:xfrm>
            <a:off x="535419" y="289358"/>
            <a:ext cx="8276070" cy="990600"/>
          </a:xfrm>
          <a:prstGeom prst="rect">
            <a:avLst/>
          </a:prstGeom>
          <a:noFill/>
          <a:ln w="9525">
            <a:noFill/>
            <a:miter lim="800000"/>
            <a:headEnd/>
            <a:tailEnd/>
          </a:ln>
        </p:spPr>
        <p:txBody>
          <a:bodyPr bIns="91440" anchor="b"/>
          <a:lstStyle/>
          <a:p>
            <a:pPr marL="57150" indent="0">
              <a:spcBef>
                <a:spcPts val="0"/>
              </a:spcBef>
              <a:spcAft>
                <a:spcPts val="1200"/>
              </a:spcAft>
              <a:buNone/>
            </a:pPr>
            <a:r>
              <a:rPr lang="en-US" sz="4000" b="1" dirty="0">
                <a:solidFill>
                  <a:srgbClr val="000000"/>
                </a:solidFill>
              </a:rPr>
              <a:t>What </a:t>
            </a:r>
            <a:r>
              <a:rPr lang="en-US" sz="4000" b="1" dirty="0" smtClean="0">
                <a:solidFill>
                  <a:srgbClr val="000000"/>
                </a:solidFill>
              </a:rPr>
              <a:t>Is A Sharing Table</a:t>
            </a:r>
            <a:r>
              <a:rPr lang="en-US" sz="4000" b="1" dirty="0">
                <a:solidFill>
                  <a:srgbClr val="000000"/>
                </a:solidFill>
              </a:rPr>
              <a:t>?</a:t>
            </a:r>
          </a:p>
        </p:txBody>
      </p:sp>
    </p:spTree>
    <p:extLst>
      <p:ext uri="{BB962C8B-B14F-4D97-AF65-F5344CB8AC3E}">
        <p14:creationId xmlns:p14="http://schemas.microsoft.com/office/powerpoint/2010/main" val="32973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53465" y="1490254"/>
            <a:ext cx="7779374" cy="4190120"/>
          </a:xfrm>
        </p:spPr>
        <p:txBody>
          <a:bodyPr/>
          <a:lstStyle/>
          <a:p>
            <a:pPr marL="0" indent="0">
              <a:buNone/>
            </a:pPr>
            <a:r>
              <a:rPr lang="en-US" sz="2800" dirty="0">
                <a:solidFill>
                  <a:srgbClr val="000000"/>
                </a:solidFill>
              </a:rPr>
              <a:t>In an effort to reduce the amount of </a:t>
            </a:r>
            <a:r>
              <a:rPr lang="en-US" sz="2800" dirty="0" smtClean="0">
                <a:solidFill>
                  <a:srgbClr val="000000"/>
                </a:solidFill>
              </a:rPr>
              <a:t>food waste </a:t>
            </a:r>
            <a:r>
              <a:rPr lang="en-US" sz="2800" dirty="0">
                <a:solidFill>
                  <a:srgbClr val="000000"/>
                </a:solidFill>
              </a:rPr>
              <a:t>and encourage the consumption of </a:t>
            </a:r>
            <a:r>
              <a:rPr lang="en-US" sz="2800" dirty="0" smtClean="0">
                <a:solidFill>
                  <a:srgbClr val="000000"/>
                </a:solidFill>
              </a:rPr>
              <a:t>the food served</a:t>
            </a:r>
            <a:r>
              <a:rPr lang="en-US" sz="2800" dirty="0">
                <a:solidFill>
                  <a:srgbClr val="000000"/>
                </a:solidFill>
              </a:rPr>
              <a:t>, </a:t>
            </a:r>
            <a:r>
              <a:rPr lang="en-US" sz="2800" dirty="0" smtClean="0">
                <a:solidFill>
                  <a:srgbClr val="000000"/>
                </a:solidFill>
              </a:rPr>
              <a:t>school </a:t>
            </a:r>
            <a:r>
              <a:rPr lang="en-US" sz="2800" dirty="0">
                <a:solidFill>
                  <a:srgbClr val="000000"/>
                </a:solidFill>
              </a:rPr>
              <a:t>food service </a:t>
            </a:r>
            <a:r>
              <a:rPr lang="en-US" sz="2800" dirty="0" smtClean="0">
                <a:solidFill>
                  <a:srgbClr val="000000"/>
                </a:solidFill>
              </a:rPr>
              <a:t>operations have </a:t>
            </a:r>
            <a:r>
              <a:rPr lang="en-US" sz="2800" dirty="0">
                <a:solidFill>
                  <a:srgbClr val="000000"/>
                </a:solidFill>
              </a:rPr>
              <a:t>established sharing tables. </a:t>
            </a:r>
            <a:endParaRPr lang="en-US" sz="2800" dirty="0" smtClean="0">
              <a:solidFill>
                <a:srgbClr val="000000"/>
              </a:solidFill>
            </a:endParaRPr>
          </a:p>
          <a:p>
            <a:pPr marL="0" indent="0">
              <a:buNone/>
            </a:pPr>
            <a:r>
              <a:rPr lang="en-US" sz="2600" dirty="0" smtClean="0">
                <a:solidFill>
                  <a:srgbClr val="000000"/>
                </a:solidFill>
              </a:rPr>
              <a:t>The sharing table will:</a:t>
            </a:r>
            <a:endParaRPr lang="en-US" altLang="en-US" sz="2600" dirty="0" smtClean="0">
              <a:solidFill>
                <a:srgbClr val="000000"/>
              </a:solidFill>
            </a:endParaRPr>
          </a:p>
          <a:p>
            <a:pPr marL="914400" lvl="1" indent="-457200">
              <a:spcBef>
                <a:spcPts val="0"/>
              </a:spcBef>
              <a:spcAft>
                <a:spcPts val="0"/>
              </a:spcAft>
              <a:buFont typeface="Wingdings" panose="05000000000000000000" pitchFamily="2" charset="2"/>
              <a:buChar char="Ø"/>
            </a:pPr>
            <a:r>
              <a:rPr lang="en-US" sz="2600" dirty="0" smtClean="0">
                <a:solidFill>
                  <a:srgbClr val="000000"/>
                </a:solidFill>
              </a:rPr>
              <a:t>Provide </a:t>
            </a:r>
            <a:r>
              <a:rPr lang="en-US" sz="2600" dirty="0">
                <a:solidFill>
                  <a:srgbClr val="000000"/>
                </a:solidFill>
              </a:rPr>
              <a:t>an opportunity for other children to take additional helpings of food or </a:t>
            </a:r>
            <a:r>
              <a:rPr lang="en-US" sz="2600" dirty="0" smtClean="0">
                <a:solidFill>
                  <a:srgbClr val="000000"/>
                </a:solidFill>
              </a:rPr>
              <a:t>beverages</a:t>
            </a:r>
            <a:endParaRPr lang="en-US" sz="2600" b="1" dirty="0" smtClean="0">
              <a:solidFill>
                <a:srgbClr val="000000"/>
              </a:solidFill>
            </a:endParaRPr>
          </a:p>
          <a:p>
            <a:pPr marL="914400" lvl="1" indent="-457200">
              <a:spcBef>
                <a:spcPts val="0"/>
              </a:spcBef>
              <a:spcAft>
                <a:spcPts val="0"/>
              </a:spcAft>
              <a:buFont typeface="Wingdings" panose="05000000000000000000" pitchFamily="2" charset="2"/>
              <a:buChar char="Ø"/>
            </a:pPr>
            <a:r>
              <a:rPr lang="en-US" altLang="en-US" sz="2600" dirty="0" smtClean="0">
                <a:solidFill>
                  <a:srgbClr val="000000"/>
                </a:solidFill>
              </a:rPr>
              <a:t>Encourage the consumption of fruits and vegetables</a:t>
            </a:r>
          </a:p>
          <a:p>
            <a:pPr marL="914400" lvl="1" indent="-457200">
              <a:spcBef>
                <a:spcPts val="0"/>
              </a:spcBef>
              <a:spcAft>
                <a:spcPts val="0"/>
              </a:spcAft>
              <a:buFont typeface="Wingdings" panose="05000000000000000000" pitchFamily="2" charset="2"/>
              <a:buChar char="Ø"/>
            </a:pPr>
            <a:r>
              <a:rPr lang="en-US" altLang="en-US" sz="2600" dirty="0" smtClean="0">
                <a:solidFill>
                  <a:srgbClr val="000000"/>
                </a:solidFill>
              </a:rPr>
              <a:t>Reduce food waste</a:t>
            </a:r>
            <a:endParaRPr lang="en-US" altLang="en-US" sz="2600" dirty="0">
              <a:solidFill>
                <a:srgbClr val="000000"/>
              </a:solidFill>
            </a:endParaRPr>
          </a:p>
          <a:p>
            <a:pPr marL="0" indent="0">
              <a:buNone/>
            </a:pPr>
            <a:endParaRPr lang="en-US" altLang="en-US" sz="2600" dirty="0" smtClean="0"/>
          </a:p>
          <a:p>
            <a:endParaRPr lang="en-US" altLang="en-US" dirty="0" smtClean="0"/>
          </a:p>
        </p:txBody>
      </p:sp>
      <p:sp>
        <p:nvSpPr>
          <p:cNvPr id="4" name="Rectangle 2"/>
          <p:cNvSpPr txBox="1">
            <a:spLocks noChangeArrowheads="1"/>
          </p:cNvSpPr>
          <p:nvPr/>
        </p:nvSpPr>
        <p:spPr bwMode="auto">
          <a:xfrm>
            <a:off x="535419" y="289358"/>
            <a:ext cx="8276070" cy="990600"/>
          </a:xfrm>
          <a:prstGeom prst="rect">
            <a:avLst/>
          </a:prstGeom>
          <a:noFill/>
          <a:ln w="9525">
            <a:noFill/>
            <a:miter lim="800000"/>
            <a:headEnd/>
            <a:tailEnd/>
          </a:ln>
        </p:spPr>
        <p:txBody>
          <a:bodyPr bIns="91440" anchor="b"/>
          <a:lstStyle/>
          <a:p>
            <a:pPr>
              <a:lnSpc>
                <a:spcPct val="90000"/>
              </a:lnSpc>
            </a:pPr>
            <a:r>
              <a:rPr lang="en-US" altLang="en-US" sz="4000" b="1" dirty="0" smtClean="0">
                <a:solidFill>
                  <a:srgbClr val="000000"/>
                </a:solidFill>
              </a:rPr>
              <a:t>The Benefits of Sharing Tables</a:t>
            </a:r>
            <a:endParaRPr lang="en-US" altLang="en-US" sz="4000" b="1" dirty="0">
              <a:solidFill>
                <a:srgbClr val="000000"/>
              </a:solidFill>
            </a:endParaRPr>
          </a:p>
        </p:txBody>
      </p:sp>
    </p:spTree>
    <p:extLst>
      <p:ext uri="{BB962C8B-B14F-4D97-AF65-F5344CB8AC3E}">
        <p14:creationId xmlns:p14="http://schemas.microsoft.com/office/powerpoint/2010/main" val="163684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4180" y="3162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4000" b="1" dirty="0" smtClean="0">
                <a:solidFill>
                  <a:srgbClr val="000000"/>
                </a:solidFill>
              </a:rPr>
              <a:t>Save It For Later Classroom Guidelines</a:t>
            </a:r>
            <a:endParaRPr lang="en-US" dirty="0"/>
          </a:p>
        </p:txBody>
      </p:sp>
      <p:sp>
        <p:nvSpPr>
          <p:cNvPr id="5" name="Content Placeholder 2"/>
          <p:cNvSpPr txBox="1">
            <a:spLocks/>
          </p:cNvSpPr>
          <p:nvPr/>
        </p:nvSpPr>
        <p:spPr bwMode="auto">
          <a:xfrm>
            <a:off x="568035" y="1489369"/>
            <a:ext cx="79358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800" dirty="0" smtClean="0">
                <a:solidFill>
                  <a:srgbClr val="000000"/>
                </a:solidFill>
              </a:rPr>
              <a:t>Teachers and students are encouraged to facilitate </a:t>
            </a:r>
            <a:r>
              <a:rPr lang="en-US" sz="2800" dirty="0">
                <a:solidFill>
                  <a:srgbClr val="000000"/>
                </a:solidFill>
              </a:rPr>
              <a:t>the following in their </a:t>
            </a:r>
            <a:r>
              <a:rPr lang="en-US" sz="2800" dirty="0" smtClean="0">
                <a:solidFill>
                  <a:srgbClr val="000000"/>
                </a:solidFill>
              </a:rPr>
              <a:t>classroom:</a:t>
            </a:r>
            <a:endParaRPr lang="en-US" sz="2800" dirty="0">
              <a:solidFill>
                <a:srgbClr val="000000"/>
              </a:solidFill>
            </a:endParaRPr>
          </a:p>
          <a:p>
            <a:pPr lvl="1">
              <a:buFont typeface="Wingdings" panose="05000000000000000000" pitchFamily="2" charset="2"/>
              <a:buChar char="Ø"/>
            </a:pPr>
            <a:r>
              <a:rPr lang="en-US" sz="2600" dirty="0" smtClean="0">
                <a:solidFill>
                  <a:srgbClr val="000000"/>
                </a:solidFill>
              </a:rPr>
              <a:t>Designate a </a:t>
            </a:r>
            <a:r>
              <a:rPr lang="en-US" sz="2600" dirty="0">
                <a:solidFill>
                  <a:srgbClr val="000000"/>
                </a:solidFill>
              </a:rPr>
              <a:t>sharing </a:t>
            </a:r>
            <a:r>
              <a:rPr lang="en-US" sz="2600" dirty="0" smtClean="0">
                <a:solidFill>
                  <a:srgbClr val="000000"/>
                </a:solidFill>
              </a:rPr>
              <a:t>table</a:t>
            </a:r>
          </a:p>
          <a:p>
            <a:pPr lvl="1">
              <a:buFont typeface="Wingdings" panose="05000000000000000000" pitchFamily="2" charset="2"/>
              <a:buChar char="Ø"/>
            </a:pPr>
            <a:r>
              <a:rPr lang="en-US" sz="2600" dirty="0">
                <a:solidFill>
                  <a:srgbClr val="000000"/>
                </a:solidFill>
              </a:rPr>
              <a:t>Encourage students to </a:t>
            </a:r>
            <a:r>
              <a:rPr lang="en-US" sz="2600" dirty="0" smtClean="0">
                <a:solidFill>
                  <a:srgbClr val="000000"/>
                </a:solidFill>
              </a:rPr>
              <a:t>save non-perishable food items from their own meal and from the sharing table</a:t>
            </a:r>
          </a:p>
          <a:p>
            <a:pPr lvl="1">
              <a:buFont typeface="Wingdings" panose="05000000000000000000" pitchFamily="2" charset="2"/>
              <a:buChar char="Ø"/>
            </a:pPr>
            <a:r>
              <a:rPr lang="en-US" sz="2600" dirty="0" smtClean="0">
                <a:solidFill>
                  <a:srgbClr val="000000"/>
                </a:solidFill>
              </a:rPr>
              <a:t>Return </a:t>
            </a:r>
            <a:r>
              <a:rPr lang="en-US" sz="2600" dirty="0">
                <a:solidFill>
                  <a:srgbClr val="000000"/>
                </a:solidFill>
              </a:rPr>
              <a:t>all unserved food </a:t>
            </a:r>
            <a:r>
              <a:rPr lang="en-US" sz="2600" dirty="0" smtClean="0">
                <a:solidFill>
                  <a:srgbClr val="000000"/>
                </a:solidFill>
              </a:rPr>
              <a:t>(not removed from the BIC bags) back to </a:t>
            </a:r>
            <a:r>
              <a:rPr lang="en-US" sz="2600" dirty="0">
                <a:solidFill>
                  <a:srgbClr val="000000"/>
                </a:solidFill>
              </a:rPr>
              <a:t>the cafeteria </a:t>
            </a:r>
            <a:endParaRPr lang="en-US" sz="2600" dirty="0" smtClean="0">
              <a:solidFill>
                <a:srgbClr val="000000"/>
              </a:solidFill>
            </a:endParaRPr>
          </a:p>
          <a:p>
            <a:pPr lvl="1">
              <a:buFont typeface="Wingdings" panose="05000000000000000000" pitchFamily="2" charset="2"/>
              <a:buChar char="Ø"/>
            </a:pPr>
            <a:r>
              <a:rPr lang="en-US" sz="2600" dirty="0" smtClean="0">
                <a:solidFill>
                  <a:srgbClr val="000000"/>
                </a:solidFill>
              </a:rPr>
              <a:t>Discard all remaining leftover food items from the students desks and sharing tables </a:t>
            </a:r>
            <a:endParaRPr lang="en-US" sz="2600" dirty="0">
              <a:solidFill>
                <a:srgbClr val="000000"/>
              </a:solidFill>
            </a:endParaRPr>
          </a:p>
        </p:txBody>
      </p:sp>
    </p:spTree>
    <p:extLst>
      <p:ext uri="{BB962C8B-B14F-4D97-AF65-F5344CB8AC3E}">
        <p14:creationId xmlns:p14="http://schemas.microsoft.com/office/powerpoint/2010/main" val="372791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4180" y="3162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4000" b="1" dirty="0" smtClean="0">
                <a:solidFill>
                  <a:srgbClr val="000000"/>
                </a:solidFill>
              </a:rPr>
              <a:t>BIC Meal Classroom Guidelines</a:t>
            </a:r>
            <a:endParaRPr lang="en-US" dirty="0"/>
          </a:p>
        </p:txBody>
      </p:sp>
      <p:sp>
        <p:nvSpPr>
          <p:cNvPr id="5" name="Content Placeholder 2"/>
          <p:cNvSpPr txBox="1">
            <a:spLocks/>
          </p:cNvSpPr>
          <p:nvPr/>
        </p:nvSpPr>
        <p:spPr bwMode="auto">
          <a:xfrm>
            <a:off x="568035" y="1489369"/>
            <a:ext cx="79358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800" dirty="0" smtClean="0">
                <a:solidFill>
                  <a:srgbClr val="000000"/>
                </a:solidFill>
              </a:rPr>
              <a:t>Here are a few reminders on how to run a successful BIC program in the classroom.</a:t>
            </a:r>
          </a:p>
          <a:p>
            <a:pPr lvl="1">
              <a:buFont typeface="Wingdings" panose="05000000000000000000" pitchFamily="2" charset="2"/>
              <a:buChar char="Ø"/>
            </a:pPr>
            <a:r>
              <a:rPr lang="en-US" sz="2400" dirty="0" smtClean="0">
                <a:solidFill>
                  <a:srgbClr val="000000"/>
                </a:solidFill>
              </a:rPr>
              <a:t>Pre-setting meals for students on their desks is </a:t>
            </a:r>
            <a:r>
              <a:rPr lang="en-US" sz="2400" b="1" dirty="0" smtClean="0">
                <a:solidFill>
                  <a:srgbClr val="000000"/>
                </a:solidFill>
              </a:rPr>
              <a:t>not</a:t>
            </a:r>
            <a:r>
              <a:rPr lang="en-US" sz="2400" dirty="0" smtClean="0">
                <a:solidFill>
                  <a:srgbClr val="000000"/>
                </a:solidFill>
              </a:rPr>
              <a:t> </a:t>
            </a:r>
            <a:r>
              <a:rPr lang="en-US" sz="2400" b="1" dirty="0" smtClean="0">
                <a:solidFill>
                  <a:srgbClr val="000000"/>
                </a:solidFill>
              </a:rPr>
              <a:t>permitted</a:t>
            </a:r>
            <a:endParaRPr lang="en-US" sz="2400" dirty="0" smtClean="0">
              <a:solidFill>
                <a:srgbClr val="000000"/>
              </a:solidFill>
            </a:endParaRPr>
          </a:p>
          <a:p>
            <a:pPr lvl="1">
              <a:buFont typeface="Wingdings" panose="05000000000000000000" pitchFamily="2" charset="2"/>
              <a:buChar char="Ø"/>
            </a:pPr>
            <a:r>
              <a:rPr lang="en-US" sz="2400" dirty="0" smtClean="0">
                <a:solidFill>
                  <a:srgbClr val="000000"/>
                </a:solidFill>
              </a:rPr>
              <a:t>Use a check mark on the roster to indicate if a meal is taken</a:t>
            </a:r>
            <a:endParaRPr lang="en-US" sz="2400" dirty="0">
              <a:solidFill>
                <a:srgbClr val="000000"/>
              </a:solidFill>
            </a:endParaRPr>
          </a:p>
          <a:p>
            <a:pPr lvl="1">
              <a:buFont typeface="Wingdings" panose="05000000000000000000" pitchFamily="2" charset="2"/>
              <a:buChar char="Ø"/>
            </a:pPr>
            <a:r>
              <a:rPr lang="en-US" sz="2400" dirty="0" smtClean="0">
                <a:solidFill>
                  <a:srgbClr val="000000"/>
                </a:solidFill>
              </a:rPr>
              <a:t>Use a dash mark on the roster to indicate absent </a:t>
            </a:r>
            <a:r>
              <a:rPr lang="en-US" sz="2400" dirty="0">
                <a:solidFill>
                  <a:srgbClr val="000000"/>
                </a:solidFill>
              </a:rPr>
              <a:t>or </a:t>
            </a:r>
            <a:r>
              <a:rPr lang="en-US" sz="2400" dirty="0" smtClean="0">
                <a:solidFill>
                  <a:srgbClr val="000000"/>
                </a:solidFill>
              </a:rPr>
              <a:t>non participating students </a:t>
            </a:r>
          </a:p>
          <a:p>
            <a:pPr lvl="1">
              <a:buFont typeface="Wingdings" panose="05000000000000000000" pitchFamily="2" charset="2"/>
              <a:buChar char="Ø"/>
            </a:pPr>
            <a:r>
              <a:rPr lang="en-US" sz="2400" dirty="0" smtClean="0">
                <a:solidFill>
                  <a:srgbClr val="000000"/>
                </a:solidFill>
              </a:rPr>
              <a:t>Students are </a:t>
            </a:r>
            <a:r>
              <a:rPr lang="en-US" sz="2400" b="1" dirty="0" smtClean="0">
                <a:solidFill>
                  <a:srgbClr val="000000"/>
                </a:solidFill>
              </a:rPr>
              <a:t>not required </a:t>
            </a:r>
            <a:r>
              <a:rPr lang="en-US" sz="2400" dirty="0" smtClean="0">
                <a:solidFill>
                  <a:srgbClr val="000000"/>
                </a:solidFill>
              </a:rPr>
              <a:t>to take a meal during BIC</a:t>
            </a:r>
          </a:p>
          <a:p>
            <a:pPr lvl="1">
              <a:buFont typeface="Wingdings" panose="05000000000000000000" pitchFamily="2" charset="2"/>
              <a:buChar char="Ø"/>
            </a:pPr>
            <a:r>
              <a:rPr lang="en-US" sz="2400" b="1" dirty="0" smtClean="0">
                <a:solidFill>
                  <a:srgbClr val="000000"/>
                </a:solidFill>
              </a:rPr>
              <a:t>All unserved meals </a:t>
            </a:r>
            <a:r>
              <a:rPr lang="en-US" sz="2400" dirty="0" smtClean="0">
                <a:solidFill>
                  <a:srgbClr val="000000"/>
                </a:solidFill>
              </a:rPr>
              <a:t>must be returned to the cafeteria inside the BIC bags</a:t>
            </a:r>
          </a:p>
        </p:txBody>
      </p:sp>
    </p:spTree>
    <p:extLst>
      <p:ext uri="{BB962C8B-B14F-4D97-AF65-F5344CB8AC3E}">
        <p14:creationId xmlns:p14="http://schemas.microsoft.com/office/powerpoint/2010/main" val="4199171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7040" y="288488"/>
            <a:ext cx="83783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4000" b="1" dirty="0" smtClean="0">
                <a:solidFill>
                  <a:srgbClr val="000000"/>
                </a:solidFill>
              </a:rPr>
              <a:t>Food Service Manager’s Responsibility</a:t>
            </a:r>
            <a:endParaRPr lang="en-US" dirty="0"/>
          </a:p>
        </p:txBody>
      </p:sp>
      <p:sp>
        <p:nvSpPr>
          <p:cNvPr id="5" name="Content Placeholder 2"/>
          <p:cNvSpPr txBox="1">
            <a:spLocks/>
          </p:cNvSpPr>
          <p:nvPr/>
        </p:nvSpPr>
        <p:spPr bwMode="auto">
          <a:xfrm>
            <a:off x="447040" y="1232584"/>
            <a:ext cx="774357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800" dirty="0" smtClean="0">
                <a:solidFill>
                  <a:srgbClr val="000000"/>
                </a:solidFill>
              </a:rPr>
              <a:t>For Breakfast the </a:t>
            </a:r>
            <a:r>
              <a:rPr lang="en-US" sz="2800" dirty="0">
                <a:solidFill>
                  <a:srgbClr val="000000"/>
                </a:solidFill>
              </a:rPr>
              <a:t>F</a:t>
            </a:r>
            <a:r>
              <a:rPr lang="en-US" sz="2800" dirty="0" smtClean="0">
                <a:solidFill>
                  <a:srgbClr val="000000"/>
                </a:solidFill>
              </a:rPr>
              <a:t>ood Services Manager should:</a:t>
            </a:r>
            <a:endParaRPr lang="en-US" sz="2400" dirty="0">
              <a:solidFill>
                <a:srgbClr val="000000"/>
              </a:solidFill>
            </a:endParaRPr>
          </a:p>
          <a:p>
            <a:pPr lvl="1">
              <a:buFont typeface="Wingdings" panose="05000000000000000000" pitchFamily="2" charset="2"/>
              <a:buChar char="Ø"/>
            </a:pPr>
            <a:r>
              <a:rPr lang="en-US" sz="2600" dirty="0" smtClean="0">
                <a:solidFill>
                  <a:srgbClr val="000000"/>
                </a:solidFill>
              </a:rPr>
              <a:t>Determine the forecasted amounts based on each individual classroom’s participation</a:t>
            </a:r>
          </a:p>
          <a:p>
            <a:pPr lvl="2">
              <a:buFont typeface="Arial" panose="020B0604020202020204" pitchFamily="34" charset="0"/>
              <a:buChar char="•"/>
            </a:pPr>
            <a:r>
              <a:rPr lang="en-US" sz="2200" dirty="0" smtClean="0">
                <a:solidFill>
                  <a:srgbClr val="000000"/>
                </a:solidFill>
              </a:rPr>
              <a:t>These amounts may fluctuate depending on the menu served</a:t>
            </a:r>
          </a:p>
          <a:p>
            <a:pPr lvl="1">
              <a:buFont typeface="Wingdings" panose="05000000000000000000" pitchFamily="2" charset="2"/>
              <a:buChar char="Ø"/>
            </a:pPr>
            <a:r>
              <a:rPr lang="en-US" sz="2600" dirty="0" smtClean="0">
                <a:solidFill>
                  <a:srgbClr val="000000"/>
                </a:solidFill>
              </a:rPr>
              <a:t>Order food based on the forecasted projections  </a:t>
            </a:r>
          </a:p>
          <a:p>
            <a:pPr lvl="1">
              <a:buFont typeface="Wingdings" panose="05000000000000000000" pitchFamily="2" charset="2"/>
              <a:buChar char="Ø"/>
            </a:pPr>
            <a:r>
              <a:rPr lang="en-US" sz="2600" dirty="0" smtClean="0">
                <a:solidFill>
                  <a:srgbClr val="000000"/>
                </a:solidFill>
              </a:rPr>
              <a:t>Receive unserved food returned </a:t>
            </a:r>
            <a:r>
              <a:rPr lang="en-US" sz="2600" dirty="0">
                <a:solidFill>
                  <a:srgbClr val="000000"/>
                </a:solidFill>
              </a:rPr>
              <a:t>in the </a:t>
            </a:r>
            <a:r>
              <a:rPr lang="en-US" sz="2600" dirty="0" smtClean="0">
                <a:solidFill>
                  <a:srgbClr val="000000"/>
                </a:solidFill>
              </a:rPr>
              <a:t>BIC bags </a:t>
            </a:r>
          </a:p>
          <a:p>
            <a:pPr lvl="1">
              <a:buFont typeface="Wingdings" panose="05000000000000000000" pitchFamily="2" charset="2"/>
              <a:buChar char="Ø"/>
            </a:pPr>
            <a:r>
              <a:rPr lang="en-US" sz="2600" dirty="0" smtClean="0">
                <a:solidFill>
                  <a:srgbClr val="000000"/>
                </a:solidFill>
              </a:rPr>
              <a:t>Take food temperatures of returned food items </a:t>
            </a:r>
            <a:r>
              <a:rPr lang="en-US" sz="2600" dirty="0">
                <a:solidFill>
                  <a:srgbClr val="000000"/>
                </a:solidFill>
              </a:rPr>
              <a:t>and </a:t>
            </a:r>
            <a:r>
              <a:rPr lang="en-US" sz="2600" dirty="0" smtClean="0">
                <a:solidFill>
                  <a:srgbClr val="000000"/>
                </a:solidFill>
              </a:rPr>
              <a:t>either: discard, return to stock, </a:t>
            </a:r>
            <a:r>
              <a:rPr lang="en-US" sz="2600" dirty="0">
                <a:solidFill>
                  <a:srgbClr val="000000"/>
                </a:solidFill>
              </a:rPr>
              <a:t>or </a:t>
            </a:r>
            <a:r>
              <a:rPr lang="en-US" sz="2600" dirty="0" smtClean="0">
                <a:solidFill>
                  <a:srgbClr val="000000"/>
                </a:solidFill>
              </a:rPr>
              <a:t>donate</a:t>
            </a:r>
            <a:endParaRPr lang="en-US" sz="2600" dirty="0">
              <a:solidFill>
                <a:srgbClr val="000000"/>
              </a:solidFill>
            </a:endParaRPr>
          </a:p>
          <a:p>
            <a:pPr lvl="2">
              <a:buFont typeface="Arial" panose="020B0604020202020204" pitchFamily="34" charset="0"/>
              <a:buChar char="•"/>
            </a:pPr>
            <a:r>
              <a:rPr lang="en-US" sz="2200" dirty="0" smtClean="0">
                <a:solidFill>
                  <a:srgbClr val="000000"/>
                </a:solidFill>
              </a:rPr>
              <a:t>Any leftover food will be eligible for donation to an approved donation program</a:t>
            </a:r>
          </a:p>
        </p:txBody>
      </p:sp>
    </p:spTree>
    <p:extLst>
      <p:ext uri="{BB962C8B-B14F-4D97-AF65-F5344CB8AC3E}">
        <p14:creationId xmlns:p14="http://schemas.microsoft.com/office/powerpoint/2010/main" val="3368376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95745" y="11506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3800" b="1" dirty="0" smtClean="0">
                <a:solidFill>
                  <a:srgbClr val="000000"/>
                </a:solidFill>
              </a:rPr>
              <a:t>BIC Daily Bag Count Worksheet Example</a:t>
            </a:r>
            <a:endParaRPr lang="en-US" sz="3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748" y="1076633"/>
            <a:ext cx="6912874" cy="4863268"/>
          </a:xfrm>
          <a:prstGeom prst="rect">
            <a:avLst/>
          </a:prstGeom>
          <a:ln w="28575">
            <a:solidFill>
              <a:srgbClr val="000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626" y="1076632"/>
            <a:ext cx="7030986" cy="4880511"/>
          </a:xfrm>
          <a:prstGeom prst="rect">
            <a:avLst/>
          </a:prstGeom>
          <a:ln w="28575">
            <a:solidFill>
              <a:srgbClr val="000000"/>
            </a:solidFill>
          </a:ln>
        </p:spPr>
      </p:pic>
    </p:spTree>
    <p:extLst>
      <p:ext uri="{BB962C8B-B14F-4D97-AF65-F5344CB8AC3E}">
        <p14:creationId xmlns:p14="http://schemas.microsoft.com/office/powerpoint/2010/main" val="18687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95745" y="288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4000" b="1" dirty="0" smtClean="0">
                <a:solidFill>
                  <a:srgbClr val="000000"/>
                </a:solidFill>
              </a:rPr>
              <a:t>Food Service Manager: Responsibilities </a:t>
            </a:r>
            <a:r>
              <a:rPr lang="en-US" altLang="en-US" sz="4000" b="1" dirty="0">
                <a:solidFill>
                  <a:srgbClr val="000000"/>
                </a:solidFill>
              </a:rPr>
              <a:t>During </a:t>
            </a:r>
            <a:r>
              <a:rPr lang="en-US" altLang="en-US" sz="4000" b="1" dirty="0" smtClean="0">
                <a:solidFill>
                  <a:srgbClr val="000000"/>
                </a:solidFill>
              </a:rPr>
              <a:t>Lunch</a:t>
            </a:r>
            <a:endParaRPr lang="en-US" sz="4000" dirty="0"/>
          </a:p>
        </p:txBody>
      </p:sp>
      <p:sp>
        <p:nvSpPr>
          <p:cNvPr id="5" name="Content Placeholder 2"/>
          <p:cNvSpPr txBox="1">
            <a:spLocks/>
          </p:cNvSpPr>
          <p:nvPr/>
        </p:nvSpPr>
        <p:spPr bwMode="auto">
          <a:xfrm>
            <a:off x="595749" y="1489369"/>
            <a:ext cx="765213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800" dirty="0" smtClean="0">
                <a:solidFill>
                  <a:srgbClr val="000000"/>
                </a:solidFill>
              </a:rPr>
              <a:t>During lunch the Food Service Manager should: </a:t>
            </a:r>
            <a:endParaRPr lang="en-US" sz="2800" dirty="0">
              <a:solidFill>
                <a:srgbClr val="000000"/>
              </a:solidFill>
            </a:endParaRPr>
          </a:p>
          <a:p>
            <a:pPr lvl="1">
              <a:buFont typeface="Wingdings" panose="05000000000000000000" pitchFamily="2" charset="2"/>
              <a:buChar char="Ø"/>
            </a:pPr>
            <a:r>
              <a:rPr lang="en-US" sz="2600" dirty="0" smtClean="0">
                <a:solidFill>
                  <a:srgbClr val="000000"/>
                </a:solidFill>
              </a:rPr>
              <a:t>Work with the administration to designate </a:t>
            </a:r>
            <a:r>
              <a:rPr lang="en-US" sz="2600" dirty="0">
                <a:solidFill>
                  <a:srgbClr val="000000"/>
                </a:solidFill>
              </a:rPr>
              <a:t>a sharing table in the lunch area away from the POS (Point of Sale) </a:t>
            </a:r>
            <a:r>
              <a:rPr lang="en-US" sz="2600" dirty="0" smtClean="0">
                <a:solidFill>
                  <a:srgbClr val="000000"/>
                </a:solidFill>
              </a:rPr>
              <a:t>terminal</a:t>
            </a:r>
          </a:p>
          <a:p>
            <a:pPr lvl="1">
              <a:buFont typeface="Wingdings" panose="05000000000000000000" pitchFamily="2" charset="2"/>
              <a:buChar char="Ø"/>
            </a:pPr>
            <a:r>
              <a:rPr lang="en-US" sz="2600" dirty="0" smtClean="0">
                <a:solidFill>
                  <a:srgbClr val="000000"/>
                </a:solidFill>
              </a:rPr>
              <a:t>Count and document leftover food items </a:t>
            </a:r>
            <a:r>
              <a:rPr lang="en-US" sz="2600" dirty="0">
                <a:solidFill>
                  <a:srgbClr val="000000"/>
                </a:solidFill>
              </a:rPr>
              <a:t>not served to students </a:t>
            </a:r>
            <a:endParaRPr lang="en-US" sz="2600" dirty="0" smtClean="0">
              <a:solidFill>
                <a:srgbClr val="000000"/>
              </a:solidFill>
            </a:endParaRPr>
          </a:p>
          <a:p>
            <a:pPr lvl="1">
              <a:buFont typeface="Wingdings" panose="05000000000000000000" pitchFamily="2" charset="2"/>
              <a:buChar char="Ø"/>
            </a:pPr>
            <a:r>
              <a:rPr lang="en-US" sz="2600" dirty="0" smtClean="0">
                <a:solidFill>
                  <a:srgbClr val="000000"/>
                </a:solidFill>
              </a:rPr>
              <a:t>Record temperatures of unserved food items</a:t>
            </a:r>
            <a:endParaRPr lang="en-US" sz="2600" dirty="0">
              <a:solidFill>
                <a:srgbClr val="000000"/>
              </a:solidFill>
            </a:endParaRPr>
          </a:p>
          <a:p>
            <a:pPr lvl="1">
              <a:buFont typeface="Wingdings" panose="05000000000000000000" pitchFamily="2" charset="2"/>
              <a:buChar char="Ø"/>
            </a:pPr>
            <a:r>
              <a:rPr lang="en-US" sz="2600" dirty="0" smtClean="0">
                <a:solidFill>
                  <a:srgbClr val="000000"/>
                </a:solidFill>
              </a:rPr>
              <a:t>Donate leftover unserved food items to an approved donation program</a:t>
            </a:r>
          </a:p>
          <a:p>
            <a:pPr lvl="0">
              <a:buFont typeface="Wingdings" panose="05000000000000000000" pitchFamily="2" charset="2"/>
              <a:buChar char="Ø"/>
            </a:pPr>
            <a:endParaRPr lang="en-US" sz="2400" dirty="0">
              <a:solidFill>
                <a:srgbClr val="000000"/>
              </a:solidFill>
            </a:endParaRPr>
          </a:p>
          <a:p>
            <a:pPr lvl="0">
              <a:buFont typeface="Wingdings" panose="05000000000000000000" pitchFamily="2" charset="2"/>
              <a:buChar char="Ø"/>
            </a:pPr>
            <a:endParaRPr lang="en-US" sz="2400" dirty="0">
              <a:solidFill>
                <a:srgbClr val="000000"/>
              </a:solidFill>
            </a:endParaRPr>
          </a:p>
        </p:txBody>
      </p:sp>
    </p:spTree>
    <p:extLst>
      <p:ext uri="{BB962C8B-B14F-4D97-AF65-F5344CB8AC3E}">
        <p14:creationId xmlns:p14="http://schemas.microsoft.com/office/powerpoint/2010/main" val="2677428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7" y="302348"/>
            <a:ext cx="8229600" cy="1143000"/>
          </a:xfrm>
        </p:spPr>
        <p:txBody>
          <a:bodyPr/>
          <a:lstStyle/>
          <a:p>
            <a:pPr algn="l"/>
            <a:r>
              <a:rPr lang="en-US" sz="4000" b="1" dirty="0" smtClean="0">
                <a:solidFill>
                  <a:srgbClr val="000000"/>
                </a:solidFill>
              </a:rPr>
              <a:t>Food Donation Program</a:t>
            </a:r>
            <a:endParaRPr lang="en-US" sz="4000" b="1" dirty="0">
              <a:solidFill>
                <a:srgbClr val="000000"/>
              </a:solidFill>
            </a:endParaRPr>
          </a:p>
        </p:txBody>
      </p:sp>
      <p:sp>
        <p:nvSpPr>
          <p:cNvPr id="3" name="Content Placeholder 2"/>
          <p:cNvSpPr>
            <a:spLocks noGrp="1"/>
          </p:cNvSpPr>
          <p:nvPr>
            <p:ph idx="1"/>
          </p:nvPr>
        </p:nvSpPr>
        <p:spPr>
          <a:xfrm>
            <a:off x="609601" y="1364665"/>
            <a:ext cx="7912607" cy="4525963"/>
          </a:xfrm>
        </p:spPr>
        <p:txBody>
          <a:bodyPr/>
          <a:lstStyle/>
          <a:p>
            <a:pPr marL="0" indent="0">
              <a:buNone/>
            </a:pPr>
            <a:r>
              <a:rPr lang="en-US" sz="2800" dirty="0">
                <a:solidFill>
                  <a:srgbClr val="000000"/>
                </a:solidFill>
              </a:rPr>
              <a:t>If you would like information on setting up a new non-profit agency for food donations at your schools:</a:t>
            </a:r>
            <a:r>
              <a:rPr lang="en-US" dirty="0">
                <a:solidFill>
                  <a:srgbClr val="000000"/>
                </a:solidFill>
              </a:rPr>
              <a:t> </a:t>
            </a:r>
            <a:endParaRPr lang="en-US" sz="2800" dirty="0">
              <a:solidFill>
                <a:srgbClr val="000000"/>
              </a:solidFill>
            </a:endParaRPr>
          </a:p>
          <a:p>
            <a:pPr lvl="1">
              <a:buFont typeface="Wingdings" panose="05000000000000000000" pitchFamily="2" charset="2"/>
              <a:buChar char="Ø"/>
            </a:pPr>
            <a:r>
              <a:rPr lang="en-US" sz="2600" dirty="0">
                <a:solidFill>
                  <a:srgbClr val="000000"/>
                </a:solidFill>
              </a:rPr>
              <a:t>Contact the agency of your choice and have them contact Food Services for the agreement and procedures </a:t>
            </a:r>
            <a:r>
              <a:rPr lang="en-US" sz="2600" b="1" dirty="0">
                <a:solidFill>
                  <a:srgbClr val="000000"/>
                </a:solidFill>
              </a:rPr>
              <a:t>or</a:t>
            </a:r>
          </a:p>
          <a:p>
            <a:pPr lvl="1">
              <a:buFont typeface="Wingdings" panose="05000000000000000000" pitchFamily="2" charset="2"/>
              <a:buChar char="Ø"/>
            </a:pPr>
            <a:r>
              <a:rPr lang="en-US" sz="2600" dirty="0">
                <a:solidFill>
                  <a:srgbClr val="000000"/>
                </a:solidFill>
              </a:rPr>
              <a:t> Utilize </a:t>
            </a:r>
            <a:r>
              <a:rPr lang="en-US" sz="2600" dirty="0" smtClean="0">
                <a:solidFill>
                  <a:srgbClr val="000000"/>
                </a:solidFill>
              </a:rPr>
              <a:t>one of </a:t>
            </a:r>
            <a:r>
              <a:rPr lang="en-US" sz="2600" dirty="0">
                <a:solidFill>
                  <a:srgbClr val="000000"/>
                </a:solidFill>
              </a:rPr>
              <a:t>the agencies already approved listed on the Café LA Website at </a:t>
            </a:r>
            <a:r>
              <a:rPr lang="en-US" sz="2600" dirty="0">
                <a:solidFill>
                  <a:srgbClr val="000000"/>
                </a:solidFill>
                <a:hlinkClick r:id="rId3"/>
              </a:rPr>
              <a:t>http://achieve.lausd.net/FoodDonation</a:t>
            </a:r>
            <a:r>
              <a:rPr lang="en-US" sz="2600" dirty="0">
                <a:solidFill>
                  <a:srgbClr val="000000"/>
                </a:solidFill>
              </a:rPr>
              <a:t> </a:t>
            </a:r>
          </a:p>
        </p:txBody>
      </p:sp>
    </p:spTree>
    <p:extLst>
      <p:ext uri="{BB962C8B-B14F-4D97-AF65-F5344CB8AC3E}">
        <p14:creationId xmlns:p14="http://schemas.microsoft.com/office/powerpoint/2010/main" val="396990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484313"/>
            <a:ext cx="6400800" cy="3108543"/>
          </a:xfrm>
          <a:prstGeom prst="rect">
            <a:avLst/>
          </a:prstGeom>
        </p:spPr>
        <p:txBody>
          <a:bodyPr>
            <a:spAutoFit/>
          </a:bodyPr>
          <a:lstStyle/>
          <a:p>
            <a:pPr algn="ctr" defTabSz="914400" fontAlgn="base">
              <a:spcBef>
                <a:spcPct val="0"/>
              </a:spcBef>
              <a:spcAft>
                <a:spcPct val="0"/>
              </a:spcAft>
              <a:defRPr/>
            </a:pPr>
            <a:r>
              <a:rPr lang="en-US" sz="5400" dirty="0">
                <a:solidFill>
                  <a:srgbClr val="000000"/>
                </a:solidFill>
              </a:rPr>
              <a:t>Save </a:t>
            </a:r>
            <a:r>
              <a:rPr lang="en-US" sz="5400" dirty="0" smtClean="0">
                <a:solidFill>
                  <a:srgbClr val="000000"/>
                </a:solidFill>
              </a:rPr>
              <a:t>It </a:t>
            </a:r>
            <a:r>
              <a:rPr lang="en-US" sz="5400" dirty="0">
                <a:solidFill>
                  <a:srgbClr val="000000"/>
                </a:solidFill>
              </a:rPr>
              <a:t>For Later </a:t>
            </a:r>
          </a:p>
          <a:p>
            <a:pPr algn="ctr" defTabSz="914400" fontAlgn="base">
              <a:spcBef>
                <a:spcPct val="0"/>
              </a:spcBef>
              <a:spcAft>
                <a:spcPct val="0"/>
              </a:spcAft>
              <a:defRPr/>
            </a:pPr>
            <a:r>
              <a:rPr lang="en-US" sz="4400" dirty="0">
                <a:solidFill>
                  <a:srgbClr val="000000"/>
                </a:solidFill>
              </a:rPr>
              <a:t>For Teachers and Administrators</a:t>
            </a:r>
          </a:p>
          <a:p>
            <a:pPr algn="ctr" defTabSz="914400" fontAlgn="base">
              <a:spcBef>
                <a:spcPct val="0"/>
              </a:spcBef>
              <a:spcAft>
                <a:spcPct val="0"/>
              </a:spcAft>
              <a:defRPr/>
            </a:pPr>
            <a:endParaRPr lang="en-US" sz="5400" dirty="0">
              <a:solidFill>
                <a:srgbClr val="000000"/>
              </a:solidFill>
            </a:endParaRPr>
          </a:p>
        </p:txBody>
      </p:sp>
      <p:sp>
        <p:nvSpPr>
          <p:cNvPr id="13315" name="Rectangle 2"/>
          <p:cNvSpPr>
            <a:spLocks noChangeArrowheads="1"/>
          </p:cNvSpPr>
          <p:nvPr/>
        </p:nvSpPr>
        <p:spPr bwMode="auto">
          <a:xfrm>
            <a:off x="2362200" y="6172196"/>
            <a:ext cx="6705600"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smtClean="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smtClean="0">
                <a:solidFill>
                  <a:srgbClr val="000000"/>
                </a:solidFill>
                <a:latin typeface="Calibri" pitchFamily="34" charset="0"/>
              </a:rPr>
              <a:t>											</a:t>
            </a:r>
            <a:r>
              <a:rPr lang="en-US" altLang="en-US" sz="1200" dirty="0" smtClean="0">
                <a:solidFill>
                  <a:srgbClr val="000000"/>
                </a:solidFill>
                <a:latin typeface="Calibri" pitchFamily="34" charset="0"/>
              </a:rPr>
              <a:t>April </a:t>
            </a:r>
            <a:r>
              <a:rPr lang="en-US" altLang="en-US" sz="1200" dirty="0" smtClean="0">
                <a:solidFill>
                  <a:srgbClr val="000000"/>
                </a:solidFill>
                <a:latin typeface="Calibri" pitchFamily="34" charset="0"/>
              </a:rPr>
              <a:t>12, </a:t>
            </a:r>
            <a:r>
              <a:rPr lang="en-US" altLang="en-US" sz="1200" dirty="0" smtClean="0">
                <a:solidFill>
                  <a:srgbClr val="000000"/>
                </a:solidFill>
                <a:latin typeface="Calibri" pitchFamily="34" charset="0"/>
              </a:rPr>
              <a:t>2016</a:t>
            </a:r>
          </a:p>
        </p:txBody>
      </p:sp>
    </p:spTree>
    <p:extLst>
      <p:ext uri="{BB962C8B-B14F-4D97-AF65-F5344CB8AC3E}">
        <p14:creationId xmlns:p14="http://schemas.microsoft.com/office/powerpoint/2010/main" val="33457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7" y="302348"/>
            <a:ext cx="8229600" cy="1143000"/>
          </a:xfrm>
        </p:spPr>
        <p:txBody>
          <a:bodyPr/>
          <a:lstStyle/>
          <a:p>
            <a:pPr algn="l"/>
            <a:r>
              <a:rPr lang="en-US" sz="4000" b="1" dirty="0" smtClean="0">
                <a:solidFill>
                  <a:srgbClr val="000000"/>
                </a:solidFill>
              </a:rPr>
              <a:t>Approved Food Donation Programs</a:t>
            </a:r>
            <a:endParaRPr lang="en-US" sz="4000" b="1" dirty="0">
              <a:solidFill>
                <a:srgbClr val="000000"/>
              </a:solidFill>
            </a:endParaRPr>
          </a:p>
        </p:txBody>
      </p:sp>
      <p:sp>
        <p:nvSpPr>
          <p:cNvPr id="3" name="Content Placeholder 2"/>
          <p:cNvSpPr>
            <a:spLocks noGrp="1"/>
          </p:cNvSpPr>
          <p:nvPr>
            <p:ph idx="1"/>
          </p:nvPr>
        </p:nvSpPr>
        <p:spPr>
          <a:xfrm>
            <a:off x="621798" y="1519309"/>
            <a:ext cx="7912607" cy="4525963"/>
          </a:xfrm>
        </p:spPr>
        <p:txBody>
          <a:bodyPr/>
          <a:lstStyle/>
          <a:p>
            <a:pPr marL="0" lvl="1" indent="0">
              <a:buNone/>
            </a:pPr>
            <a:r>
              <a:rPr lang="en-US" dirty="0" smtClean="0">
                <a:solidFill>
                  <a:srgbClr val="000000"/>
                </a:solidFill>
              </a:rPr>
              <a:t>Non-Profit </a:t>
            </a:r>
            <a:r>
              <a:rPr lang="en-US" dirty="0">
                <a:solidFill>
                  <a:srgbClr val="000000"/>
                </a:solidFill>
              </a:rPr>
              <a:t>Organizations approved for the Donation </a:t>
            </a:r>
            <a:r>
              <a:rPr lang="en-US" dirty="0" smtClean="0">
                <a:solidFill>
                  <a:srgbClr val="000000"/>
                </a:solidFill>
              </a:rPr>
              <a:t>programs are listed below. </a:t>
            </a:r>
          </a:p>
          <a:p>
            <a:pPr marL="0" lvl="1" indent="0">
              <a:buNone/>
            </a:pPr>
            <a:endParaRPr lang="en-US" sz="800" dirty="0" smtClean="0">
              <a:solidFill>
                <a:srgbClr val="000000"/>
              </a:solidFill>
            </a:endParaRPr>
          </a:p>
          <a:p>
            <a:pPr lvl="1">
              <a:buFont typeface="Wingdings" panose="05000000000000000000" pitchFamily="2" charset="2"/>
              <a:buChar char="Ø"/>
            </a:pPr>
            <a:r>
              <a:rPr lang="en-US" sz="2600" dirty="0">
                <a:solidFill>
                  <a:srgbClr val="000000"/>
                </a:solidFill>
              </a:rPr>
              <a:t>Helping Other People Excel - H.O.P.E                               </a:t>
            </a:r>
            <a:endParaRPr lang="en-US" sz="2600" dirty="0" smtClean="0">
              <a:solidFill>
                <a:srgbClr val="000000"/>
              </a:solidFill>
            </a:endParaRPr>
          </a:p>
          <a:p>
            <a:pPr lvl="1">
              <a:buFont typeface="Wingdings" panose="05000000000000000000" pitchFamily="2" charset="2"/>
              <a:buChar char="Ø"/>
            </a:pPr>
            <a:r>
              <a:rPr lang="en-US" sz="2600" dirty="0" smtClean="0">
                <a:solidFill>
                  <a:srgbClr val="000000"/>
                </a:solidFill>
              </a:rPr>
              <a:t>JFS/SOVA </a:t>
            </a:r>
            <a:r>
              <a:rPr lang="en-US" sz="2600" dirty="0">
                <a:solidFill>
                  <a:srgbClr val="000000"/>
                </a:solidFill>
              </a:rPr>
              <a:t>Community Food &amp; Resource Program           </a:t>
            </a:r>
          </a:p>
          <a:p>
            <a:pPr lvl="1">
              <a:buFont typeface="Wingdings" panose="05000000000000000000" pitchFamily="2" charset="2"/>
              <a:buChar char="Ø"/>
            </a:pPr>
            <a:r>
              <a:rPr lang="en-US" sz="2600" dirty="0">
                <a:solidFill>
                  <a:srgbClr val="000000"/>
                </a:solidFill>
              </a:rPr>
              <a:t>The Salvation Army - East Los Angeles Temple Corps Association</a:t>
            </a:r>
          </a:p>
          <a:p>
            <a:pPr lvl="1">
              <a:buFont typeface="Wingdings" panose="05000000000000000000" pitchFamily="2" charset="2"/>
              <a:buChar char="Ø"/>
            </a:pPr>
            <a:r>
              <a:rPr lang="en-US" sz="2600" dirty="0">
                <a:solidFill>
                  <a:srgbClr val="000000"/>
                </a:solidFill>
              </a:rPr>
              <a:t>Fred Jordan Mission</a:t>
            </a:r>
          </a:p>
          <a:p>
            <a:pPr lvl="1">
              <a:buFont typeface="Wingdings" panose="05000000000000000000" pitchFamily="2" charset="2"/>
              <a:buChar char="Ø"/>
            </a:pPr>
            <a:r>
              <a:rPr lang="en-US" sz="2600" dirty="0">
                <a:solidFill>
                  <a:srgbClr val="000000"/>
                </a:solidFill>
              </a:rPr>
              <a:t>Weingart Center</a:t>
            </a:r>
          </a:p>
          <a:p>
            <a:endParaRPr lang="en-US" dirty="0">
              <a:solidFill>
                <a:srgbClr val="000000"/>
              </a:solidFill>
            </a:endParaRPr>
          </a:p>
        </p:txBody>
      </p:sp>
    </p:spTree>
    <p:extLst>
      <p:ext uri="{BB962C8B-B14F-4D97-AF65-F5344CB8AC3E}">
        <p14:creationId xmlns:p14="http://schemas.microsoft.com/office/powerpoint/2010/main" val="1860833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25030" y="1517939"/>
            <a:ext cx="8077200" cy="5867400"/>
          </a:xfrm>
        </p:spPr>
        <p:txBody>
          <a:bodyPr/>
          <a:lstStyle/>
          <a:p>
            <a:pPr marL="0" indent="0">
              <a:buNone/>
            </a:pPr>
            <a:r>
              <a:rPr lang="en-US" altLang="en-US" sz="2800" dirty="0" smtClean="0">
                <a:solidFill>
                  <a:srgbClr val="000000"/>
                </a:solidFill>
                <a:hlinkClick r:id="rId3"/>
              </a:rPr>
              <a:t>http</a:t>
            </a:r>
            <a:r>
              <a:rPr lang="en-US" altLang="en-US" sz="2800" dirty="0">
                <a:solidFill>
                  <a:srgbClr val="000000"/>
                </a:solidFill>
                <a:hlinkClick r:id="rId3"/>
              </a:rPr>
              <a:t>://</a:t>
            </a:r>
            <a:r>
              <a:rPr lang="en-US" altLang="en-US" sz="2800" dirty="0" smtClean="0">
                <a:solidFill>
                  <a:srgbClr val="000000"/>
                </a:solidFill>
                <a:hlinkClick r:id="rId3"/>
              </a:rPr>
              <a:t>www.fns.usda.gov/e-updates/its-not-nutrition-until-its-eaten-behavior-change-key-nutrition</a:t>
            </a:r>
            <a:endParaRPr lang="en-US" altLang="en-US" sz="2800" dirty="0" smtClean="0">
              <a:solidFill>
                <a:srgbClr val="000000"/>
              </a:solidFill>
            </a:endParaRPr>
          </a:p>
          <a:p>
            <a:pPr marL="0" indent="0">
              <a:buNone/>
            </a:pPr>
            <a:endParaRPr lang="en-US" altLang="en-US" sz="2800" dirty="0">
              <a:solidFill>
                <a:srgbClr val="000000"/>
              </a:solidFill>
            </a:endParaRPr>
          </a:p>
          <a:p>
            <a:pPr marL="0" indent="0">
              <a:buNone/>
            </a:pPr>
            <a:r>
              <a:rPr lang="en-US" sz="2800" dirty="0">
                <a:solidFill>
                  <a:srgbClr val="000000"/>
                </a:solidFill>
              </a:rPr>
              <a:t>California Civil Code Section 1714.25 “donated food and protection from liability”: </a:t>
            </a:r>
            <a:r>
              <a:rPr lang="en-US" sz="2800" dirty="0">
                <a:solidFill>
                  <a:srgbClr val="000000"/>
                </a:solidFill>
                <a:hlinkClick r:id="rId4"/>
              </a:rPr>
              <a:t>http://</a:t>
            </a:r>
            <a:r>
              <a:rPr lang="en-US" sz="2800" dirty="0" smtClean="0">
                <a:solidFill>
                  <a:srgbClr val="000000"/>
                </a:solidFill>
                <a:hlinkClick r:id="rId4"/>
              </a:rPr>
              <a:t>leginfo.legislature.ca.gov/faces/codes.xhtml</a:t>
            </a:r>
            <a:endParaRPr lang="en-US" sz="2800" dirty="0" smtClean="0">
              <a:solidFill>
                <a:srgbClr val="000000"/>
              </a:solidFill>
            </a:endParaRPr>
          </a:p>
          <a:p>
            <a:pPr marL="0" indent="0">
              <a:buNone/>
            </a:pPr>
            <a:endParaRPr lang="en-US" altLang="en-US" sz="2800" dirty="0">
              <a:solidFill>
                <a:srgbClr val="000000"/>
              </a:solidFill>
            </a:endParaRPr>
          </a:p>
          <a:p>
            <a:pPr marL="0" indent="0">
              <a:buNone/>
            </a:pPr>
            <a:r>
              <a:rPr lang="en-US" altLang="en-US" sz="2800" dirty="0">
                <a:solidFill>
                  <a:srgbClr val="000000"/>
                </a:solidFill>
              </a:rPr>
              <a:t>http://www.cde.ca.gov/ls/nu/sn/mbusdacnp042012.asp</a:t>
            </a:r>
            <a:endParaRPr lang="en-US" altLang="en-US" sz="2800" dirty="0" smtClean="0">
              <a:solidFill>
                <a:srgbClr val="000000"/>
              </a:solidFill>
            </a:endParaRPr>
          </a:p>
        </p:txBody>
      </p:sp>
      <p:sp>
        <p:nvSpPr>
          <p:cNvPr id="4" name="Rectangle 2"/>
          <p:cNvSpPr txBox="1">
            <a:spLocks noChangeArrowheads="1"/>
          </p:cNvSpPr>
          <p:nvPr/>
        </p:nvSpPr>
        <p:spPr bwMode="auto">
          <a:xfrm>
            <a:off x="549275"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References</a:t>
            </a:r>
            <a:endParaRPr lang="en-US" sz="4000" b="1" dirty="0">
              <a:solidFill>
                <a:srgbClr val="000000"/>
              </a:solidFill>
              <a:ea typeface="+mj-ea"/>
              <a:cs typeface="+mj-cs"/>
            </a:endParaRPr>
          </a:p>
        </p:txBody>
      </p:sp>
    </p:spTree>
    <p:extLst>
      <p:ext uri="{BB962C8B-B14F-4D97-AF65-F5344CB8AC3E}">
        <p14:creationId xmlns:p14="http://schemas.microsoft.com/office/powerpoint/2010/main" val="918431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0" y="1968500"/>
            <a:ext cx="9144000" cy="1470025"/>
          </a:xfrm>
        </p:spPr>
        <p:txBody>
          <a:bodyPr/>
          <a:lstStyle/>
          <a:p>
            <a:r>
              <a:rPr lang="en-US" altLang="en-US" b="1" dirty="0" smtClean="0">
                <a:solidFill>
                  <a:srgbClr val="000000"/>
                </a:solidFill>
              </a:rPr>
              <a:t>Questions?</a:t>
            </a:r>
          </a:p>
        </p:txBody>
      </p:sp>
      <p:sp>
        <p:nvSpPr>
          <p:cNvPr id="59395" name="Rectangle 5"/>
          <p:cNvSpPr>
            <a:spLocks noGrp="1" noChangeArrowheads="1"/>
          </p:cNvSpPr>
          <p:nvPr>
            <p:ph type="subTitle" idx="1"/>
          </p:nvPr>
        </p:nvSpPr>
        <p:spPr>
          <a:xfrm>
            <a:off x="0" y="3238500"/>
            <a:ext cx="9144000" cy="1096926"/>
          </a:xfrm>
        </p:spPr>
        <p:txBody>
          <a:bodyPr/>
          <a:lstStyle/>
          <a:p>
            <a:r>
              <a:rPr lang="en-US" altLang="en-US" sz="4000" b="1" dirty="0" smtClean="0">
                <a:solidFill>
                  <a:srgbClr val="000000"/>
                </a:solidFill>
              </a:rPr>
              <a:t>Thank you!</a:t>
            </a:r>
          </a:p>
        </p:txBody>
      </p:sp>
      <p:sp>
        <p:nvSpPr>
          <p:cNvPr id="59397" name="Text Box 7"/>
          <p:cNvSpPr txBox="1">
            <a:spLocks noChangeArrowheads="1"/>
          </p:cNvSpPr>
          <p:nvPr/>
        </p:nvSpPr>
        <p:spPr bwMode="auto">
          <a:xfrm>
            <a:off x="95776" y="5741138"/>
            <a:ext cx="655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eaLnBrk="0" fontAlgn="base" hangingPunct="0">
              <a:spcBef>
                <a:spcPct val="0"/>
              </a:spcBef>
              <a:spcAft>
                <a:spcPct val="0"/>
              </a:spcAft>
              <a:buFontTx/>
              <a:buNone/>
            </a:pPr>
            <a:r>
              <a:rPr lang="en-US" altLang="en-US" sz="1800" dirty="0" smtClean="0">
                <a:solidFill>
                  <a:srgbClr val="000000"/>
                </a:solidFill>
              </a:rPr>
              <a:t>LAUSD Food Services Division  </a:t>
            </a:r>
          </a:p>
          <a:p>
            <a:pPr defTabSz="914400" eaLnBrk="0" fontAlgn="base" hangingPunct="0">
              <a:spcBef>
                <a:spcPct val="0"/>
              </a:spcBef>
              <a:spcAft>
                <a:spcPct val="0"/>
              </a:spcAft>
              <a:buFontTx/>
              <a:buNone/>
            </a:pPr>
            <a:r>
              <a:rPr lang="en-US" altLang="en-US" sz="1800" dirty="0" smtClean="0">
                <a:solidFill>
                  <a:srgbClr val="000000"/>
                </a:solidFill>
              </a:rPr>
              <a:t>Nourishing Children to Achieve Excellence                             </a:t>
            </a:r>
          </a:p>
        </p:txBody>
      </p:sp>
    </p:spTree>
    <p:extLst>
      <p:ext uri="{BB962C8B-B14F-4D97-AF65-F5344CB8AC3E}">
        <p14:creationId xmlns:p14="http://schemas.microsoft.com/office/powerpoint/2010/main" val="454659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6375" y="409576"/>
            <a:ext cx="6870700" cy="885824"/>
          </a:xfrm>
        </p:spPr>
        <p:txBody>
          <a:bodyPr/>
          <a:lstStyle/>
          <a:p>
            <a:pPr marL="571500" indent="-285750" algn="l"/>
            <a:r>
              <a:rPr lang="en-US" altLang="en-US" sz="4000" b="1" dirty="0" smtClean="0">
                <a:solidFill>
                  <a:srgbClr val="000000"/>
                </a:solidFill>
              </a:rPr>
              <a:t>Overview</a:t>
            </a:r>
          </a:p>
        </p:txBody>
      </p:sp>
      <p:sp>
        <p:nvSpPr>
          <p:cNvPr id="14339" name="Rectangle 3"/>
          <p:cNvSpPr>
            <a:spLocks noGrp="1" noChangeArrowheads="1"/>
          </p:cNvSpPr>
          <p:nvPr>
            <p:ph idx="1"/>
          </p:nvPr>
        </p:nvSpPr>
        <p:spPr>
          <a:xfrm>
            <a:off x="547255" y="1295400"/>
            <a:ext cx="8305800" cy="4941743"/>
          </a:xfrm>
        </p:spPr>
        <p:txBody>
          <a:bodyPr/>
          <a:lstStyle/>
          <a:p>
            <a:pPr marL="0" indent="0">
              <a:lnSpc>
                <a:spcPct val="90000"/>
              </a:lnSpc>
              <a:buNone/>
            </a:pPr>
            <a:r>
              <a:rPr lang="en-US" sz="2800" dirty="0" smtClean="0">
                <a:solidFill>
                  <a:srgbClr val="000000"/>
                </a:solidFill>
              </a:rPr>
              <a:t>The Save </a:t>
            </a:r>
            <a:r>
              <a:rPr lang="en-US" sz="2800" dirty="0">
                <a:solidFill>
                  <a:srgbClr val="000000"/>
                </a:solidFill>
              </a:rPr>
              <a:t>I</a:t>
            </a:r>
            <a:r>
              <a:rPr lang="en-US" sz="2800" dirty="0" smtClean="0">
                <a:solidFill>
                  <a:srgbClr val="000000"/>
                </a:solidFill>
              </a:rPr>
              <a:t>t For </a:t>
            </a:r>
            <a:r>
              <a:rPr lang="en-US" sz="2800" dirty="0">
                <a:solidFill>
                  <a:srgbClr val="000000"/>
                </a:solidFill>
              </a:rPr>
              <a:t>Later </a:t>
            </a:r>
            <a:r>
              <a:rPr lang="en-US" sz="2800" dirty="0" smtClean="0">
                <a:solidFill>
                  <a:srgbClr val="000000"/>
                </a:solidFill>
              </a:rPr>
              <a:t>program is designed to reduce waste and provide students with the choice of eating select menu items at a later time during the day. </a:t>
            </a:r>
          </a:p>
          <a:p>
            <a:pPr marL="0" indent="0">
              <a:buNone/>
            </a:pPr>
            <a:r>
              <a:rPr lang="en-US" altLang="en-US" sz="2800" dirty="0" smtClean="0">
                <a:solidFill>
                  <a:srgbClr val="000000"/>
                </a:solidFill>
              </a:rPr>
              <a:t>This </a:t>
            </a:r>
            <a:r>
              <a:rPr lang="en-US" altLang="en-US" sz="2800" dirty="0">
                <a:solidFill>
                  <a:srgbClr val="000000"/>
                </a:solidFill>
              </a:rPr>
              <a:t>training </a:t>
            </a:r>
            <a:r>
              <a:rPr lang="en-US" altLang="en-US" sz="2800" dirty="0" smtClean="0">
                <a:solidFill>
                  <a:srgbClr val="000000"/>
                </a:solidFill>
              </a:rPr>
              <a:t>will provide an understanding of:</a:t>
            </a:r>
            <a:endParaRPr lang="en-US" altLang="en-US" sz="2800" dirty="0">
              <a:solidFill>
                <a:srgbClr val="000000"/>
              </a:solidFill>
            </a:endParaRPr>
          </a:p>
          <a:p>
            <a:pPr lvl="1">
              <a:lnSpc>
                <a:spcPct val="90000"/>
              </a:lnSpc>
              <a:buFont typeface="Wingdings" panose="05000000000000000000" pitchFamily="2" charset="2"/>
              <a:buChar char="Ø"/>
            </a:pPr>
            <a:r>
              <a:rPr lang="en-US" altLang="en-US" sz="2400" dirty="0" smtClean="0">
                <a:solidFill>
                  <a:srgbClr val="000000"/>
                </a:solidFill>
              </a:rPr>
              <a:t>Benefits of the Save It For Later initiative</a:t>
            </a:r>
          </a:p>
          <a:p>
            <a:pPr lvl="1">
              <a:lnSpc>
                <a:spcPct val="90000"/>
              </a:lnSpc>
              <a:buFont typeface="Wingdings" panose="05000000000000000000" pitchFamily="2" charset="2"/>
              <a:buChar char="Ø"/>
            </a:pPr>
            <a:r>
              <a:rPr lang="en-US" altLang="en-US" sz="2400" dirty="0">
                <a:solidFill>
                  <a:srgbClr val="000000"/>
                </a:solidFill>
              </a:rPr>
              <a:t>What </a:t>
            </a:r>
            <a:r>
              <a:rPr lang="en-US" altLang="en-US" sz="2400" dirty="0" smtClean="0">
                <a:solidFill>
                  <a:srgbClr val="000000"/>
                </a:solidFill>
              </a:rPr>
              <a:t>food items students </a:t>
            </a:r>
            <a:r>
              <a:rPr lang="en-US" altLang="en-US" sz="2400" dirty="0">
                <a:solidFill>
                  <a:srgbClr val="000000"/>
                </a:solidFill>
              </a:rPr>
              <a:t>can </a:t>
            </a:r>
            <a:r>
              <a:rPr lang="en-US" altLang="en-US" sz="2400" dirty="0" smtClean="0">
                <a:solidFill>
                  <a:srgbClr val="000000"/>
                </a:solidFill>
              </a:rPr>
              <a:t>save </a:t>
            </a:r>
            <a:r>
              <a:rPr lang="en-US" altLang="en-US" sz="2400" dirty="0">
                <a:solidFill>
                  <a:srgbClr val="000000"/>
                </a:solidFill>
              </a:rPr>
              <a:t>for </a:t>
            </a:r>
            <a:r>
              <a:rPr lang="en-US" altLang="en-US" sz="2400" dirty="0" smtClean="0">
                <a:solidFill>
                  <a:srgbClr val="000000"/>
                </a:solidFill>
              </a:rPr>
              <a:t>later</a:t>
            </a:r>
          </a:p>
          <a:p>
            <a:pPr lvl="1">
              <a:lnSpc>
                <a:spcPct val="90000"/>
              </a:lnSpc>
              <a:buFont typeface="Wingdings" panose="05000000000000000000" pitchFamily="2" charset="2"/>
              <a:buChar char="Ø"/>
            </a:pPr>
            <a:r>
              <a:rPr lang="en-US" altLang="en-US" sz="2400" dirty="0" smtClean="0">
                <a:solidFill>
                  <a:srgbClr val="000000"/>
                </a:solidFill>
              </a:rPr>
              <a:t>What food items can be declined</a:t>
            </a:r>
          </a:p>
          <a:p>
            <a:pPr lvl="1">
              <a:lnSpc>
                <a:spcPct val="90000"/>
              </a:lnSpc>
              <a:buFont typeface="Wingdings" panose="05000000000000000000" pitchFamily="2" charset="2"/>
              <a:buChar char="Ø"/>
            </a:pPr>
            <a:r>
              <a:rPr lang="en-US" altLang="en-US" sz="2400" dirty="0" smtClean="0">
                <a:solidFill>
                  <a:srgbClr val="000000"/>
                </a:solidFill>
              </a:rPr>
              <a:t>BIC and Lunch implementation strategies</a:t>
            </a:r>
          </a:p>
          <a:p>
            <a:pPr lvl="1">
              <a:lnSpc>
                <a:spcPct val="90000"/>
              </a:lnSpc>
              <a:buFont typeface="Wingdings" panose="05000000000000000000" pitchFamily="2" charset="2"/>
              <a:buChar char="Ø"/>
            </a:pPr>
            <a:r>
              <a:rPr lang="en-US" altLang="en-US" sz="2400" dirty="0" smtClean="0">
                <a:solidFill>
                  <a:srgbClr val="000000"/>
                </a:solidFill>
              </a:rPr>
              <a:t>Individuals responsibilities</a:t>
            </a:r>
            <a:endParaRPr lang="en-US" altLang="en-US" sz="2400" dirty="0">
              <a:solidFill>
                <a:srgbClr val="000000"/>
              </a:solidFill>
            </a:endParaRPr>
          </a:p>
          <a:p>
            <a:pPr lvl="1">
              <a:lnSpc>
                <a:spcPct val="90000"/>
              </a:lnSpc>
              <a:buFont typeface="Wingdings" panose="05000000000000000000" pitchFamily="2" charset="2"/>
              <a:buChar char="Ø"/>
            </a:pPr>
            <a:r>
              <a:rPr lang="en-US" altLang="en-US" sz="2400" dirty="0" smtClean="0">
                <a:solidFill>
                  <a:srgbClr val="000000"/>
                </a:solidFill>
              </a:rPr>
              <a:t>Food </a:t>
            </a:r>
            <a:r>
              <a:rPr lang="en-US" altLang="en-US" sz="2400" dirty="0">
                <a:solidFill>
                  <a:srgbClr val="000000"/>
                </a:solidFill>
              </a:rPr>
              <a:t>Donation </a:t>
            </a:r>
            <a:r>
              <a:rPr lang="en-US" altLang="en-US" sz="2400" dirty="0" smtClean="0">
                <a:solidFill>
                  <a:srgbClr val="000000"/>
                </a:solidFill>
              </a:rPr>
              <a:t>Program</a:t>
            </a:r>
            <a:endParaRPr lang="en-US" altLang="en-US" sz="2400" dirty="0">
              <a:solidFill>
                <a:srgbClr val="000000"/>
              </a:solidFill>
            </a:endParaRPr>
          </a:p>
          <a:p>
            <a:pPr marL="0" indent="0">
              <a:lnSpc>
                <a:spcPct val="90000"/>
              </a:lnSpc>
              <a:buNone/>
            </a:pPr>
            <a:endParaRPr lang="en-US" sz="2800" dirty="0">
              <a:solidFill>
                <a:srgbClr val="000000"/>
              </a:solidFill>
            </a:endParaRPr>
          </a:p>
          <a:p>
            <a:pPr marL="0" indent="0">
              <a:lnSpc>
                <a:spcPct val="90000"/>
              </a:lnSpc>
              <a:buNone/>
            </a:pPr>
            <a:endParaRPr lang="en-US" altLang="en-US" sz="2400" dirty="0" smtClean="0">
              <a:solidFill>
                <a:srgbClr val="000000"/>
              </a:solidFill>
            </a:endParaRPr>
          </a:p>
        </p:txBody>
      </p:sp>
    </p:spTree>
    <p:extLst>
      <p:ext uri="{BB962C8B-B14F-4D97-AF65-F5344CB8AC3E}">
        <p14:creationId xmlns:p14="http://schemas.microsoft.com/office/powerpoint/2010/main" val="3556789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780" y="1508420"/>
            <a:ext cx="7997285" cy="4829175"/>
          </a:xfrm>
        </p:spPr>
        <p:txBody>
          <a:bodyPr rtlCol="0">
            <a:normAutofit/>
          </a:bodyPr>
          <a:lstStyle/>
          <a:p>
            <a:pPr marL="0" indent="0">
              <a:buNone/>
            </a:pPr>
            <a:r>
              <a:rPr lang="en-US" sz="2800" dirty="0" smtClean="0">
                <a:solidFill>
                  <a:srgbClr val="000000"/>
                </a:solidFill>
              </a:rPr>
              <a:t>Save It </a:t>
            </a:r>
            <a:r>
              <a:rPr lang="en-US" sz="2800" dirty="0">
                <a:solidFill>
                  <a:srgbClr val="000000"/>
                </a:solidFill>
              </a:rPr>
              <a:t>For </a:t>
            </a:r>
            <a:r>
              <a:rPr lang="en-US" sz="2800" dirty="0" smtClean="0">
                <a:solidFill>
                  <a:srgbClr val="000000"/>
                </a:solidFill>
              </a:rPr>
              <a:t>Later, will provide benefits for students by: </a:t>
            </a:r>
            <a:endParaRPr lang="en-US" sz="600" dirty="0">
              <a:solidFill>
                <a:srgbClr val="000000"/>
              </a:solidFill>
            </a:endParaRPr>
          </a:p>
          <a:p>
            <a:pPr>
              <a:spcBef>
                <a:spcPts val="0"/>
              </a:spcBef>
              <a:spcAft>
                <a:spcPts val="800"/>
              </a:spcAft>
              <a:buFont typeface="Wingdings" panose="05000000000000000000" pitchFamily="2" charset="2"/>
              <a:buChar char="Ø"/>
            </a:pPr>
            <a:endParaRPr lang="en-US" sz="800" dirty="0" smtClean="0">
              <a:solidFill>
                <a:srgbClr val="000000"/>
              </a:solidFill>
            </a:endParaRPr>
          </a:p>
          <a:p>
            <a:pPr marL="914400" lvl="1" indent="-514350">
              <a:spcBef>
                <a:spcPts val="0"/>
              </a:spcBef>
              <a:spcAft>
                <a:spcPts val="800"/>
              </a:spcAft>
              <a:buFont typeface="Wingdings" panose="05000000000000000000" pitchFamily="2" charset="2"/>
              <a:buChar char="Ø"/>
            </a:pPr>
            <a:r>
              <a:rPr lang="en-US" sz="2400" dirty="0" smtClean="0">
                <a:solidFill>
                  <a:srgbClr val="000000"/>
                </a:solidFill>
              </a:rPr>
              <a:t>Permitting students to decline select menu items during breakfast and lunch</a:t>
            </a:r>
          </a:p>
          <a:p>
            <a:pPr marL="914400" lvl="1" indent="-514350">
              <a:spcBef>
                <a:spcPts val="0"/>
              </a:spcBef>
              <a:spcAft>
                <a:spcPts val="800"/>
              </a:spcAft>
              <a:buFont typeface="Wingdings" panose="05000000000000000000" pitchFamily="2" charset="2"/>
              <a:buChar char="Ø"/>
            </a:pPr>
            <a:r>
              <a:rPr lang="en-US" sz="2400" dirty="0" smtClean="0">
                <a:solidFill>
                  <a:srgbClr val="000000"/>
                </a:solidFill>
              </a:rPr>
              <a:t>Allowing students to save food </a:t>
            </a:r>
            <a:r>
              <a:rPr lang="en-US" sz="2400" dirty="0">
                <a:solidFill>
                  <a:srgbClr val="000000"/>
                </a:solidFill>
              </a:rPr>
              <a:t>items </a:t>
            </a:r>
            <a:r>
              <a:rPr lang="en-US" sz="2400" dirty="0" smtClean="0">
                <a:solidFill>
                  <a:srgbClr val="000000"/>
                </a:solidFill>
              </a:rPr>
              <a:t>they do </a:t>
            </a:r>
            <a:r>
              <a:rPr lang="en-US" sz="2400" dirty="0">
                <a:solidFill>
                  <a:srgbClr val="000000"/>
                </a:solidFill>
              </a:rPr>
              <a:t>not wish to </a:t>
            </a:r>
            <a:r>
              <a:rPr lang="en-US" sz="2400" dirty="0" smtClean="0">
                <a:solidFill>
                  <a:srgbClr val="000000"/>
                </a:solidFill>
              </a:rPr>
              <a:t>consume during </a:t>
            </a:r>
            <a:r>
              <a:rPr lang="en-US" sz="2400" dirty="0">
                <a:solidFill>
                  <a:srgbClr val="000000"/>
                </a:solidFill>
              </a:rPr>
              <a:t>breakfast </a:t>
            </a:r>
            <a:r>
              <a:rPr lang="en-US" sz="2400" dirty="0" smtClean="0">
                <a:solidFill>
                  <a:srgbClr val="000000"/>
                </a:solidFill>
              </a:rPr>
              <a:t>and lunch </a:t>
            </a:r>
          </a:p>
          <a:p>
            <a:pPr marL="914400" lvl="1" indent="-514350">
              <a:spcBef>
                <a:spcPts val="0"/>
              </a:spcBef>
              <a:spcAft>
                <a:spcPts val="800"/>
              </a:spcAft>
              <a:buFont typeface="Wingdings" panose="05000000000000000000" pitchFamily="2" charset="2"/>
              <a:buChar char="Ø"/>
            </a:pPr>
            <a:r>
              <a:rPr lang="en-US" sz="2400" dirty="0" smtClean="0">
                <a:solidFill>
                  <a:srgbClr val="000000"/>
                </a:solidFill>
              </a:rPr>
              <a:t>Improving ordering and food preparation procedures to minimize the amount of leftover food</a:t>
            </a:r>
            <a:endParaRPr lang="en-US" sz="2400" dirty="0">
              <a:solidFill>
                <a:srgbClr val="000000"/>
              </a:solidFill>
            </a:endParaRPr>
          </a:p>
        </p:txBody>
      </p:sp>
      <p:sp>
        <p:nvSpPr>
          <p:cNvPr id="4" name="Rectangle 2"/>
          <p:cNvSpPr txBox="1">
            <a:spLocks noChangeArrowheads="1"/>
          </p:cNvSpPr>
          <p:nvPr/>
        </p:nvSpPr>
        <p:spPr bwMode="auto">
          <a:xfrm>
            <a:off x="542925" y="257175"/>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Purpose </a:t>
            </a:r>
            <a:r>
              <a:rPr lang="en-US" sz="4000" b="1" dirty="0" smtClean="0">
                <a:solidFill>
                  <a:srgbClr val="000000"/>
                </a:solidFill>
                <a:ea typeface="+mj-ea"/>
                <a:cs typeface="+mj-cs"/>
              </a:rPr>
              <a:t>And </a:t>
            </a:r>
            <a:r>
              <a:rPr lang="en-US" sz="4000" b="1" dirty="0">
                <a:solidFill>
                  <a:srgbClr val="000000"/>
                </a:solidFill>
                <a:ea typeface="+mj-ea"/>
                <a:cs typeface="+mj-cs"/>
              </a:rPr>
              <a:t>Benefits</a:t>
            </a:r>
          </a:p>
        </p:txBody>
      </p:sp>
    </p:spTree>
    <p:extLst>
      <p:ext uri="{BB962C8B-B14F-4D97-AF65-F5344CB8AC3E}">
        <p14:creationId xmlns:p14="http://schemas.microsoft.com/office/powerpoint/2010/main" val="46902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78817" y="1504090"/>
            <a:ext cx="7853983" cy="5867400"/>
          </a:xfrm>
        </p:spPr>
        <p:txBody>
          <a:bodyPr/>
          <a:lstStyle/>
          <a:p>
            <a:pPr marL="0" indent="0" fontAlgn="auto">
              <a:spcAft>
                <a:spcPts val="0"/>
              </a:spcAft>
              <a:buNone/>
              <a:defRPr/>
            </a:pPr>
            <a:r>
              <a:rPr lang="en-US" sz="2800" dirty="0">
                <a:solidFill>
                  <a:srgbClr val="000000"/>
                </a:solidFill>
              </a:rPr>
              <a:t>The </a:t>
            </a:r>
            <a:r>
              <a:rPr lang="en-US" sz="2800" dirty="0" smtClean="0">
                <a:solidFill>
                  <a:srgbClr val="000000"/>
                </a:solidFill>
              </a:rPr>
              <a:t>Save It For Later (SIFL) initiative will:</a:t>
            </a:r>
          </a:p>
          <a:p>
            <a:pPr lvl="1" fontAlgn="auto">
              <a:spcAft>
                <a:spcPts val="0"/>
              </a:spcAft>
              <a:buFont typeface="Wingdings" panose="05000000000000000000" pitchFamily="2" charset="2"/>
              <a:buChar char="Ø"/>
              <a:defRPr/>
            </a:pPr>
            <a:r>
              <a:rPr lang="en-US" sz="2600" dirty="0" smtClean="0">
                <a:solidFill>
                  <a:srgbClr val="000000"/>
                </a:solidFill>
              </a:rPr>
              <a:t>Respond to the many complaints and concerns around how to manage food waste</a:t>
            </a:r>
          </a:p>
          <a:p>
            <a:pPr lvl="1" fontAlgn="auto">
              <a:spcAft>
                <a:spcPts val="0"/>
              </a:spcAft>
              <a:buFont typeface="Wingdings" panose="05000000000000000000" pitchFamily="2" charset="2"/>
              <a:buChar char="Ø"/>
              <a:defRPr/>
            </a:pPr>
            <a:r>
              <a:rPr lang="en-US" sz="2600" dirty="0" smtClean="0">
                <a:solidFill>
                  <a:srgbClr val="000000"/>
                </a:solidFill>
              </a:rPr>
              <a:t>Encourage healthy eating habits throughout the day</a:t>
            </a:r>
          </a:p>
          <a:p>
            <a:pPr lvl="1" fontAlgn="auto">
              <a:spcAft>
                <a:spcPts val="0"/>
              </a:spcAft>
              <a:buFont typeface="Wingdings" panose="05000000000000000000" pitchFamily="2" charset="2"/>
              <a:buChar char="Ø"/>
              <a:defRPr/>
            </a:pPr>
            <a:r>
              <a:rPr lang="en-US" sz="2600" dirty="0" smtClean="0">
                <a:solidFill>
                  <a:srgbClr val="000000"/>
                </a:solidFill>
              </a:rPr>
              <a:t>Allow </a:t>
            </a:r>
            <a:r>
              <a:rPr lang="en-US" sz="2600" dirty="0">
                <a:solidFill>
                  <a:srgbClr val="000000"/>
                </a:solidFill>
              </a:rPr>
              <a:t>students to choose from select menu items and consume them at a later time in the day</a:t>
            </a:r>
          </a:p>
          <a:p>
            <a:pPr marL="0" indent="0" algn="ctr" fontAlgn="auto">
              <a:spcAft>
                <a:spcPts val="0"/>
              </a:spcAft>
              <a:buNone/>
              <a:defRPr/>
            </a:pPr>
            <a:endParaRPr lang="en-US" sz="1100" dirty="0">
              <a:solidFill>
                <a:srgbClr val="000000"/>
              </a:solidFill>
            </a:endParaRPr>
          </a:p>
          <a:p>
            <a:pPr marL="0" indent="0" algn="r" fontAlgn="auto">
              <a:spcAft>
                <a:spcPts val="0"/>
              </a:spcAft>
              <a:buNone/>
              <a:defRPr/>
            </a:pPr>
            <a:r>
              <a:rPr lang="en-US" sz="2800" b="1" dirty="0">
                <a:solidFill>
                  <a:srgbClr val="000000"/>
                </a:solidFill>
              </a:rPr>
              <a:t>“It’s not nutrition, until it’s eaten.”- </a:t>
            </a:r>
            <a:r>
              <a:rPr lang="en-US" sz="2800" dirty="0">
                <a:solidFill>
                  <a:srgbClr val="000000"/>
                </a:solidFill>
              </a:rPr>
              <a:t>USDA Food and                    Nutrition Service</a:t>
            </a:r>
          </a:p>
          <a:p>
            <a:pPr marL="0" indent="0" fontAlgn="auto">
              <a:spcAft>
                <a:spcPts val="0"/>
              </a:spcAft>
              <a:buNone/>
              <a:defRPr/>
            </a:pPr>
            <a:endParaRPr lang="en-US" altLang="en-US" sz="2400" dirty="0">
              <a:solidFill>
                <a:srgbClr val="000000"/>
              </a:solidFill>
            </a:endParaRPr>
          </a:p>
        </p:txBody>
      </p:sp>
      <p:sp>
        <p:nvSpPr>
          <p:cNvPr id="4" name="Rectangle 2"/>
          <p:cNvSpPr txBox="1">
            <a:spLocks noChangeArrowheads="1"/>
          </p:cNvSpPr>
          <p:nvPr/>
        </p:nvSpPr>
        <p:spPr bwMode="auto">
          <a:xfrm>
            <a:off x="510310" y="280555"/>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Objective</a:t>
            </a:r>
            <a:endParaRPr lang="en-US" sz="4000" b="1" dirty="0">
              <a:solidFill>
                <a:srgbClr val="000000"/>
              </a:solidFill>
              <a:ea typeface="+mj-ea"/>
              <a:cs typeface="+mj-cs"/>
            </a:endParaRPr>
          </a:p>
        </p:txBody>
      </p:sp>
    </p:spTree>
    <p:extLst>
      <p:ext uri="{BB962C8B-B14F-4D97-AF65-F5344CB8AC3E}">
        <p14:creationId xmlns:p14="http://schemas.microsoft.com/office/powerpoint/2010/main" val="10594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6870700" cy="885824"/>
          </a:xfrm>
        </p:spPr>
        <p:txBody>
          <a:bodyPr/>
          <a:lstStyle/>
          <a:p>
            <a:pPr marL="571500" indent="-285750" algn="l"/>
            <a:r>
              <a:rPr lang="en-US" altLang="en-US" sz="4000" b="1" dirty="0" smtClean="0">
                <a:solidFill>
                  <a:srgbClr val="000000"/>
                </a:solidFill>
              </a:rPr>
              <a:t>Pilot Program Implementation</a:t>
            </a:r>
          </a:p>
        </p:txBody>
      </p:sp>
      <p:sp>
        <p:nvSpPr>
          <p:cNvPr id="14339" name="Rectangle 3"/>
          <p:cNvSpPr>
            <a:spLocks noGrp="1" noChangeArrowheads="1"/>
          </p:cNvSpPr>
          <p:nvPr>
            <p:ph idx="1"/>
          </p:nvPr>
        </p:nvSpPr>
        <p:spPr>
          <a:xfrm>
            <a:off x="533400" y="858521"/>
            <a:ext cx="7858760" cy="5135880"/>
          </a:xfrm>
        </p:spPr>
        <p:txBody>
          <a:bodyPr/>
          <a:lstStyle/>
          <a:p>
            <a:pPr marL="346075" indent="0">
              <a:lnSpc>
                <a:spcPct val="90000"/>
              </a:lnSpc>
              <a:buNone/>
            </a:pPr>
            <a:endParaRPr lang="en-US" sz="2400" b="1" dirty="0" smtClean="0">
              <a:solidFill>
                <a:srgbClr val="000000"/>
              </a:solidFill>
            </a:endParaRPr>
          </a:p>
          <a:p>
            <a:pPr marL="0" indent="0">
              <a:lnSpc>
                <a:spcPct val="90000"/>
              </a:lnSpc>
              <a:buNone/>
            </a:pPr>
            <a:r>
              <a:rPr lang="en-US" sz="2400" dirty="0" smtClean="0">
                <a:solidFill>
                  <a:srgbClr val="000000"/>
                </a:solidFill>
              </a:rPr>
              <a:t>20 pilot sites were selected to participate in the Save It For Later Initiative (SIFL)</a:t>
            </a:r>
          </a:p>
          <a:p>
            <a:pPr lvl="1">
              <a:lnSpc>
                <a:spcPct val="90000"/>
              </a:lnSpc>
              <a:buFont typeface="Wingdings" panose="05000000000000000000" pitchFamily="2" charset="2"/>
              <a:buChar char="Ø"/>
            </a:pPr>
            <a:r>
              <a:rPr lang="en-US" sz="2200" dirty="0" smtClean="0">
                <a:solidFill>
                  <a:srgbClr val="000000"/>
                </a:solidFill>
              </a:rPr>
              <a:t>The </a:t>
            </a:r>
            <a:r>
              <a:rPr lang="en-US" sz="2200" dirty="0">
                <a:solidFill>
                  <a:srgbClr val="000000"/>
                </a:solidFill>
              </a:rPr>
              <a:t>pilot program will be implemented between April 18</a:t>
            </a:r>
            <a:r>
              <a:rPr lang="en-US" sz="2200" baseline="30000" dirty="0">
                <a:solidFill>
                  <a:srgbClr val="000000"/>
                </a:solidFill>
              </a:rPr>
              <a:t>th </a:t>
            </a:r>
            <a:r>
              <a:rPr lang="en-US" sz="2200" dirty="0">
                <a:solidFill>
                  <a:srgbClr val="000000"/>
                </a:solidFill>
              </a:rPr>
              <a:t>and May 6</a:t>
            </a:r>
            <a:r>
              <a:rPr lang="en-US" sz="2200" baseline="30000" dirty="0">
                <a:solidFill>
                  <a:srgbClr val="000000"/>
                </a:solidFill>
              </a:rPr>
              <a:t>th</a:t>
            </a:r>
            <a:r>
              <a:rPr lang="en-US" sz="2200" dirty="0">
                <a:solidFill>
                  <a:srgbClr val="000000"/>
                </a:solidFill>
              </a:rPr>
              <a:t> </a:t>
            </a:r>
          </a:p>
          <a:p>
            <a:pPr marL="0" indent="0">
              <a:buNone/>
            </a:pPr>
            <a:endParaRPr lang="en-US" altLang="en-US" sz="800" dirty="0" smtClean="0">
              <a:solidFill>
                <a:srgbClr val="000000"/>
              </a:solidFill>
            </a:endParaRPr>
          </a:p>
          <a:p>
            <a:pPr marL="0" indent="0">
              <a:buNone/>
            </a:pPr>
            <a:r>
              <a:rPr lang="en-US" altLang="en-US" sz="2400" dirty="0">
                <a:solidFill>
                  <a:srgbClr val="000000"/>
                </a:solidFill>
              </a:rPr>
              <a:t>Training for teachers and school staff will begin</a:t>
            </a:r>
            <a:r>
              <a:rPr lang="en-US" sz="2400" dirty="0">
                <a:solidFill>
                  <a:srgbClr val="000000"/>
                </a:solidFill>
              </a:rPr>
              <a:t> on April 11</a:t>
            </a:r>
            <a:r>
              <a:rPr lang="en-US" sz="2400" baseline="30000" dirty="0">
                <a:solidFill>
                  <a:srgbClr val="000000"/>
                </a:solidFill>
              </a:rPr>
              <a:t>th</a:t>
            </a:r>
            <a:r>
              <a:rPr lang="en-US" sz="2400" dirty="0">
                <a:solidFill>
                  <a:srgbClr val="000000"/>
                </a:solidFill>
              </a:rPr>
              <a:t> </a:t>
            </a:r>
          </a:p>
          <a:p>
            <a:pPr marL="741363" lvl="1" indent="-284163">
              <a:buFont typeface="Wingdings" panose="05000000000000000000" pitchFamily="2" charset="2"/>
              <a:buChar char="Ø"/>
              <a:tabLst>
                <a:tab pos="741363" algn="l"/>
              </a:tabLst>
            </a:pPr>
            <a:r>
              <a:rPr lang="en-US" sz="2200" dirty="0" smtClean="0">
                <a:solidFill>
                  <a:srgbClr val="000000"/>
                </a:solidFill>
              </a:rPr>
              <a:t>The </a:t>
            </a:r>
            <a:r>
              <a:rPr lang="en-US" sz="2200" dirty="0">
                <a:solidFill>
                  <a:srgbClr val="000000"/>
                </a:solidFill>
              </a:rPr>
              <a:t>trainings will be </a:t>
            </a:r>
            <a:r>
              <a:rPr lang="en-US" sz="2200" dirty="0" smtClean="0">
                <a:solidFill>
                  <a:srgbClr val="000000"/>
                </a:solidFill>
              </a:rPr>
              <a:t>similar to how BIC trainings were conducted  </a:t>
            </a:r>
          </a:p>
          <a:p>
            <a:pPr marL="741363" lvl="1" indent="-284163">
              <a:buFont typeface="Wingdings" panose="05000000000000000000" pitchFamily="2" charset="2"/>
              <a:buChar char="Ø"/>
              <a:tabLst>
                <a:tab pos="741363" algn="l"/>
              </a:tabLst>
            </a:pPr>
            <a:endParaRPr lang="en-US" sz="800" dirty="0">
              <a:solidFill>
                <a:srgbClr val="000000"/>
              </a:solidFill>
            </a:endParaRPr>
          </a:p>
          <a:p>
            <a:pPr marL="0" indent="0">
              <a:lnSpc>
                <a:spcPct val="90000"/>
              </a:lnSpc>
              <a:buNone/>
            </a:pPr>
            <a:r>
              <a:rPr lang="en-US" sz="2400" dirty="0">
                <a:solidFill>
                  <a:srgbClr val="000000"/>
                </a:solidFill>
              </a:rPr>
              <a:t>SIFL has 2 main implementation components:</a:t>
            </a:r>
          </a:p>
          <a:p>
            <a:pPr marL="857250" lvl="1" indent="-457200">
              <a:lnSpc>
                <a:spcPct val="90000"/>
              </a:lnSpc>
              <a:buFont typeface="+mj-lt"/>
              <a:buAutoNum type="arabicPeriod"/>
            </a:pPr>
            <a:r>
              <a:rPr lang="en-US" sz="2200" dirty="0">
                <a:solidFill>
                  <a:srgbClr val="000000"/>
                </a:solidFill>
              </a:rPr>
              <a:t>Setting up of sharing tables in the classrooms</a:t>
            </a:r>
          </a:p>
          <a:p>
            <a:pPr marL="857250" lvl="1" indent="-457200">
              <a:lnSpc>
                <a:spcPct val="90000"/>
              </a:lnSpc>
              <a:buFont typeface="+mj-lt"/>
              <a:buAutoNum type="arabicPeriod"/>
            </a:pPr>
            <a:r>
              <a:rPr lang="en-US" sz="2200" dirty="0">
                <a:solidFill>
                  <a:srgbClr val="000000"/>
                </a:solidFill>
              </a:rPr>
              <a:t>Providing students the option to eat food at a later time</a:t>
            </a:r>
          </a:p>
          <a:p>
            <a:pPr marL="1257300" lvl="2" indent="-457200">
              <a:lnSpc>
                <a:spcPct val="90000"/>
              </a:lnSpc>
              <a:buFont typeface="Wingdings" panose="05000000000000000000" pitchFamily="2" charset="2"/>
              <a:buChar char="§"/>
            </a:pPr>
            <a:r>
              <a:rPr lang="en-US" sz="2000" dirty="0" smtClean="0">
                <a:solidFill>
                  <a:srgbClr val="000000"/>
                </a:solidFill>
              </a:rPr>
              <a:t>The cafeteria </a:t>
            </a:r>
            <a:r>
              <a:rPr lang="en-US" sz="2000" dirty="0">
                <a:solidFill>
                  <a:srgbClr val="000000"/>
                </a:solidFill>
              </a:rPr>
              <a:t>team </a:t>
            </a:r>
            <a:r>
              <a:rPr lang="en-US" sz="2000" dirty="0" smtClean="0">
                <a:solidFill>
                  <a:srgbClr val="000000"/>
                </a:solidFill>
              </a:rPr>
              <a:t>will help students </a:t>
            </a:r>
            <a:r>
              <a:rPr lang="en-US" sz="2000" dirty="0">
                <a:solidFill>
                  <a:srgbClr val="000000"/>
                </a:solidFill>
              </a:rPr>
              <a:t>understand the indicators of what they can save</a:t>
            </a:r>
          </a:p>
          <a:p>
            <a:pPr marL="0" indent="0">
              <a:lnSpc>
                <a:spcPct val="90000"/>
              </a:lnSpc>
              <a:buNone/>
            </a:pPr>
            <a:endParaRPr lang="en-US" altLang="en-US" sz="2400" dirty="0" smtClean="0">
              <a:solidFill>
                <a:srgbClr val="000000"/>
              </a:solidFill>
            </a:endParaRPr>
          </a:p>
        </p:txBody>
      </p:sp>
    </p:spTree>
    <p:extLst>
      <p:ext uri="{BB962C8B-B14F-4D97-AF65-F5344CB8AC3E}">
        <p14:creationId xmlns:p14="http://schemas.microsoft.com/office/powerpoint/2010/main" val="31538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39" y="589218"/>
            <a:ext cx="8048679" cy="1143000"/>
          </a:xfrm>
        </p:spPr>
        <p:txBody>
          <a:bodyPr/>
          <a:lstStyle/>
          <a:p>
            <a:pPr algn="l"/>
            <a:r>
              <a:rPr lang="en-US" altLang="en-US" sz="4000" b="1" dirty="0" smtClean="0">
                <a:solidFill>
                  <a:srgbClr val="000000"/>
                </a:solidFill>
              </a:rPr>
              <a:t>Policy on Food Consumption Outside of Food Service Area</a:t>
            </a:r>
            <a:endParaRPr lang="en-US" b="1" dirty="0"/>
          </a:p>
        </p:txBody>
      </p:sp>
      <p:sp>
        <p:nvSpPr>
          <p:cNvPr id="3" name="Content Placeholder 2"/>
          <p:cNvSpPr>
            <a:spLocks noGrp="1"/>
          </p:cNvSpPr>
          <p:nvPr>
            <p:ph idx="1"/>
          </p:nvPr>
        </p:nvSpPr>
        <p:spPr>
          <a:xfrm>
            <a:off x="554373" y="1939415"/>
            <a:ext cx="7940698" cy="4525963"/>
          </a:xfrm>
        </p:spPr>
        <p:txBody>
          <a:bodyPr/>
          <a:lstStyle/>
          <a:p>
            <a:pPr marL="0" indent="0">
              <a:buNone/>
            </a:pPr>
            <a:r>
              <a:rPr lang="en-US" sz="2800" dirty="0" smtClean="0">
                <a:solidFill>
                  <a:srgbClr val="000000"/>
                </a:solidFill>
              </a:rPr>
              <a:t>The USDA Memo Code: SP 41-2014 provides clarification on food consumption outside the food service area which states: </a:t>
            </a:r>
            <a:endParaRPr lang="en-US" sz="1200" dirty="0" smtClean="0">
              <a:solidFill>
                <a:srgbClr val="000000"/>
              </a:solidFill>
            </a:endParaRPr>
          </a:p>
          <a:p>
            <a:pPr lvl="1">
              <a:buFont typeface="Wingdings" panose="05000000000000000000" pitchFamily="2" charset="2"/>
              <a:buChar char="Ø"/>
            </a:pPr>
            <a:r>
              <a:rPr lang="en-US" sz="2600" dirty="0" smtClean="0">
                <a:solidFill>
                  <a:srgbClr val="000000"/>
                </a:solidFill>
              </a:rPr>
              <a:t>With limited meal periods and increased amounts of fruits and vegetables offered, students may be inclined to save select items for a later time </a:t>
            </a:r>
          </a:p>
          <a:p>
            <a:pPr marL="0" indent="0">
              <a:buNone/>
            </a:pPr>
            <a:endParaRPr lang="en-US" sz="2800" dirty="0">
              <a:solidFill>
                <a:srgbClr val="000000"/>
              </a:solidFill>
            </a:endParaRPr>
          </a:p>
        </p:txBody>
      </p:sp>
    </p:spTree>
    <p:extLst>
      <p:ext uri="{BB962C8B-B14F-4D97-AF65-F5344CB8AC3E}">
        <p14:creationId xmlns:p14="http://schemas.microsoft.com/office/powerpoint/2010/main" val="982033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0948" y="290680"/>
            <a:ext cx="8229600" cy="1143000"/>
          </a:xfrm>
        </p:spPr>
        <p:txBody>
          <a:bodyPr/>
          <a:lstStyle/>
          <a:p>
            <a:pPr algn="l"/>
            <a:r>
              <a:rPr lang="en-US" altLang="en-US" sz="4000" b="1" dirty="0">
                <a:solidFill>
                  <a:srgbClr val="000000"/>
                </a:solidFill>
              </a:rPr>
              <a:t>What </a:t>
            </a:r>
            <a:r>
              <a:rPr lang="en-US" altLang="en-US" sz="4000" b="1" dirty="0" smtClean="0">
                <a:solidFill>
                  <a:srgbClr val="000000"/>
                </a:solidFill>
              </a:rPr>
              <a:t>Menu Items Can Be Saved?</a:t>
            </a:r>
            <a:endParaRPr lang="en-US" b="1" dirty="0"/>
          </a:p>
        </p:txBody>
      </p:sp>
      <p:sp>
        <p:nvSpPr>
          <p:cNvPr id="2" name="Rectangle 1"/>
          <p:cNvSpPr/>
          <p:nvPr/>
        </p:nvSpPr>
        <p:spPr>
          <a:xfrm>
            <a:off x="503188" y="1310708"/>
            <a:ext cx="7992140" cy="1292662"/>
          </a:xfrm>
          <a:prstGeom prst="rect">
            <a:avLst/>
          </a:prstGeom>
        </p:spPr>
        <p:txBody>
          <a:bodyPr wrap="square">
            <a:spAutoFit/>
          </a:bodyPr>
          <a:lstStyle/>
          <a:p>
            <a:r>
              <a:rPr lang="en-US" altLang="en-US" sz="2600" dirty="0" smtClean="0">
                <a:solidFill>
                  <a:srgbClr val="000000"/>
                </a:solidFill>
              </a:rPr>
              <a:t>The following menu items can be saved by students for later consumption. These food items will be identified on the monthly menu with an </a:t>
            </a:r>
            <a:r>
              <a:rPr lang="en-US" altLang="en-US" sz="2600" b="1" dirty="0" smtClean="0">
                <a:solidFill>
                  <a:srgbClr val="000000"/>
                </a:solidFill>
              </a:rPr>
              <a:t>(S)</a:t>
            </a:r>
            <a:r>
              <a:rPr lang="en-US" altLang="en-US" sz="2600" dirty="0" smtClean="0">
                <a:solidFill>
                  <a:srgbClr val="000000"/>
                </a:solidFill>
              </a:rPr>
              <a:t>. </a:t>
            </a:r>
            <a:endParaRPr lang="en-US" altLang="en-US" sz="26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79120952"/>
              </p:ext>
            </p:extLst>
          </p:nvPr>
        </p:nvGraphicFramePr>
        <p:xfrm>
          <a:off x="1194622" y="2925753"/>
          <a:ext cx="6666268" cy="3128416"/>
        </p:xfrm>
        <a:graphic>
          <a:graphicData uri="http://schemas.openxmlformats.org/drawingml/2006/table">
            <a:tbl>
              <a:tblPr>
                <a:tableStyleId>{D03447BB-5D67-496B-8E87-E561075AD55C}</a:tableStyleId>
              </a:tblPr>
              <a:tblGrid>
                <a:gridCol w="3384288"/>
                <a:gridCol w="3281980"/>
              </a:tblGrid>
              <a:tr h="391052">
                <a:tc>
                  <a:txBody>
                    <a:bodyPr/>
                    <a:lstStyle/>
                    <a:p>
                      <a:pPr algn="ctr" fontAlgn="ctr"/>
                      <a:r>
                        <a:rPr lang="en-US" sz="2400" u="none" strike="noStrike" dirty="0">
                          <a:solidFill>
                            <a:srgbClr val="000000"/>
                          </a:solidFill>
                          <a:effectLst/>
                        </a:rPr>
                        <a:t>Breakfast Menu Items</a:t>
                      </a:r>
                      <a:endParaRPr lang="en-US" sz="2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Lunch Menu Items</a:t>
                      </a:r>
                      <a:endParaRPr lang="en-US" sz="2400" b="1" i="0" u="none" strike="noStrike" dirty="0">
                        <a:solidFill>
                          <a:srgbClr val="000000"/>
                        </a:solidFill>
                        <a:effectLst/>
                        <a:latin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052">
                <a:tc>
                  <a:txBody>
                    <a:bodyPr/>
                    <a:lstStyle/>
                    <a:p>
                      <a:pPr algn="ctr" fontAlgn="ctr"/>
                      <a:r>
                        <a:rPr lang="en-US" sz="2400" u="none" strike="noStrike" dirty="0" smtClean="0">
                          <a:solidFill>
                            <a:srgbClr val="000000"/>
                          </a:solidFill>
                          <a:effectLst/>
                        </a:rPr>
                        <a:t>Whole Fruit</a:t>
                      </a:r>
                      <a:endParaRPr lang="en-US" sz="2400" u="none" strike="noStrike"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Whole Fruit</a:t>
                      </a:r>
                      <a:endParaRPr lang="en-US" sz="2400" b="0" i="0" u="none" strike="noStrike" dirty="0">
                        <a:solidFill>
                          <a:srgbClr val="000000"/>
                        </a:solidFill>
                        <a:effectLst/>
                        <a:latin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052">
                <a:tc>
                  <a:txBody>
                    <a:bodyPr/>
                    <a:lstStyle/>
                    <a:p>
                      <a:pPr algn="ctr" fontAlgn="ctr"/>
                      <a:r>
                        <a:rPr lang="en-US" sz="2400" u="none" strike="noStrike" dirty="0" smtClean="0">
                          <a:solidFill>
                            <a:srgbClr val="000000"/>
                          </a:solidFill>
                          <a:effectLst/>
                        </a:rPr>
                        <a:t>Café LA Coffee Cake</a:t>
                      </a:r>
                      <a:endParaRPr lang="en-US" sz="2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Applesauce Cup</a:t>
                      </a:r>
                      <a:endParaRPr lang="en-US" sz="2400" b="0" i="0" u="none" strike="noStrike" dirty="0">
                        <a:solidFill>
                          <a:srgbClr val="000000"/>
                        </a:solidFill>
                        <a:effectLst/>
                        <a:latin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052">
                <a:tc>
                  <a:txBody>
                    <a:bodyPr/>
                    <a:lstStyle/>
                    <a:p>
                      <a:pPr algn="ctr" fontAlgn="ctr"/>
                      <a:r>
                        <a:rPr lang="en-US" sz="2400" b="0" i="0" u="none" strike="noStrike" dirty="0" smtClean="0">
                          <a:solidFill>
                            <a:srgbClr val="000000"/>
                          </a:solidFill>
                          <a:effectLst/>
                          <a:latin typeface="Calibri" panose="020F0502020204030204" pitchFamily="34" charset="0"/>
                        </a:rPr>
                        <a:t>Dry Cereal</a:t>
                      </a:r>
                      <a:endParaRPr lang="en-US" sz="2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Bagged Baby Carrots</a:t>
                      </a:r>
                      <a:endParaRPr lang="en-US" sz="2400" b="0" i="0" u="none" strike="noStrike" dirty="0">
                        <a:solidFill>
                          <a:srgbClr val="000000"/>
                        </a:solidFill>
                        <a:effectLst/>
                        <a:latin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052">
                <a:tc>
                  <a:txBody>
                    <a:bodyPr/>
                    <a:lstStyle/>
                    <a:p>
                      <a:pPr algn="ctr" fontAlgn="ctr"/>
                      <a:r>
                        <a:rPr lang="en-US" sz="2400" b="0" i="0" u="none" strike="noStrike" dirty="0" smtClean="0">
                          <a:solidFill>
                            <a:srgbClr val="000000"/>
                          </a:solidFill>
                          <a:effectLst/>
                          <a:latin typeface="Calibri" panose="020F0502020204030204" pitchFamily="34" charset="0"/>
                        </a:rPr>
                        <a:t>Cinna-Crisps</a:t>
                      </a:r>
                      <a:endParaRPr lang="en-US" sz="2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Breadsticks</a:t>
                      </a:r>
                      <a:endParaRPr lang="en-US" sz="2400" b="0" i="0" u="none" strike="noStrike" dirty="0">
                        <a:solidFill>
                          <a:srgbClr val="000000"/>
                        </a:solidFill>
                        <a:effectLst/>
                        <a:latin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052">
                <a:tc>
                  <a:txBody>
                    <a:bodyPr/>
                    <a:lstStyle/>
                    <a:p>
                      <a:pPr algn="ctr" fontAlgn="ctr"/>
                      <a:r>
                        <a:rPr lang="en-US" sz="2400" u="none" strike="noStrike" dirty="0">
                          <a:solidFill>
                            <a:srgbClr val="000000"/>
                          </a:solidFill>
                          <a:effectLst/>
                        </a:rPr>
                        <a:t> </a:t>
                      </a:r>
                      <a:endParaRPr lang="en-US" sz="2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Dinner Roll</a:t>
                      </a:r>
                      <a:endParaRPr lang="en-US" sz="2400" b="0" i="0" u="none" strike="noStrike" dirty="0">
                        <a:solidFill>
                          <a:srgbClr val="000000"/>
                        </a:solidFill>
                        <a:effectLst/>
                        <a:latin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052">
                <a:tc>
                  <a:txBody>
                    <a:bodyPr/>
                    <a:lstStyle/>
                    <a:p>
                      <a:pPr algn="ctr" fontAlgn="ctr"/>
                      <a:r>
                        <a:rPr lang="en-US" sz="2400" u="none" strike="noStrike" dirty="0">
                          <a:solidFill>
                            <a:srgbClr val="000000"/>
                          </a:solidFill>
                          <a:effectLst/>
                        </a:rPr>
                        <a:t> </a:t>
                      </a:r>
                      <a:endParaRPr lang="en-US" sz="2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Granola</a:t>
                      </a:r>
                      <a:endParaRPr lang="en-US" sz="2400" b="0" i="0" u="none" strike="noStrike" dirty="0">
                        <a:solidFill>
                          <a:srgbClr val="000000"/>
                        </a:solidFill>
                        <a:effectLst/>
                        <a:latin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052">
                <a:tc>
                  <a:txBody>
                    <a:bodyPr/>
                    <a:lstStyle/>
                    <a:p>
                      <a:pPr algn="ctr" fontAlgn="ctr"/>
                      <a:r>
                        <a:rPr lang="en-US" sz="2400" u="none" strike="noStrike">
                          <a:solidFill>
                            <a:srgbClr val="000000"/>
                          </a:solidFill>
                          <a:effectLst/>
                        </a:rPr>
                        <a:t> </a:t>
                      </a:r>
                      <a:endParaRPr lang="en-US" sz="24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solidFill>
                            <a:srgbClr val="000000"/>
                          </a:solidFill>
                          <a:effectLst/>
                        </a:rPr>
                        <a:t>Tortilla </a:t>
                      </a:r>
                      <a:r>
                        <a:rPr lang="en-US" sz="2400" u="none" strike="noStrike" dirty="0" smtClean="0">
                          <a:solidFill>
                            <a:srgbClr val="000000"/>
                          </a:solidFill>
                          <a:effectLst/>
                        </a:rPr>
                        <a:t>Chips</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1495195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5419" y="1413165"/>
            <a:ext cx="3457383" cy="4539704"/>
          </a:xfrm>
          <a:prstGeom prst="rect">
            <a:avLst/>
          </a:prstGeom>
          <a:noFill/>
          <a:ln>
            <a:noFill/>
          </a:ln>
        </p:spPr>
        <p:txBody>
          <a:bodyPr wrap="square" rtlCol="0">
            <a:spAutoFit/>
          </a:bodyPr>
          <a:lstStyle/>
          <a:p>
            <a:pPr>
              <a:spcAft>
                <a:spcPts val="1000"/>
              </a:spcAft>
            </a:pPr>
            <a:r>
              <a:rPr lang="en-US" sz="2400" dirty="0" smtClean="0">
                <a:solidFill>
                  <a:srgbClr val="000000"/>
                </a:solidFill>
              </a:rPr>
              <a:t>The food items highlighted on the monthly menu indicate which items may be declined by the students.</a:t>
            </a:r>
          </a:p>
          <a:p>
            <a:pPr marL="457200" indent="-457200">
              <a:spcAft>
                <a:spcPts val="1000"/>
              </a:spcAft>
              <a:buFont typeface="Wingdings" panose="05000000000000000000" pitchFamily="2" charset="2"/>
              <a:buChar char="Ø"/>
            </a:pPr>
            <a:r>
              <a:rPr lang="en-US" sz="2200" b="1" dirty="0" smtClean="0">
                <a:solidFill>
                  <a:srgbClr val="000000"/>
                </a:solidFill>
              </a:rPr>
              <a:t>Only 1 food item may be declined</a:t>
            </a:r>
          </a:p>
          <a:p>
            <a:pPr marL="457200" indent="-457200">
              <a:spcAft>
                <a:spcPts val="1000"/>
              </a:spcAft>
              <a:buFont typeface="Wingdings" panose="05000000000000000000" pitchFamily="2" charset="2"/>
              <a:buChar char="Ø"/>
            </a:pPr>
            <a:r>
              <a:rPr lang="en-US" sz="2200" b="1" dirty="0" smtClean="0">
                <a:solidFill>
                  <a:srgbClr val="000000"/>
                </a:solidFill>
              </a:rPr>
              <a:t>This will qualify as a reimbursable meal</a:t>
            </a:r>
            <a:endParaRPr lang="en-US" sz="2200" b="1" dirty="0">
              <a:solidFill>
                <a:srgbClr val="000000"/>
              </a:solidFill>
            </a:endParaRPr>
          </a:p>
          <a:p>
            <a:pPr>
              <a:spcAft>
                <a:spcPts val="1000"/>
              </a:spcAft>
            </a:pPr>
            <a:r>
              <a:rPr lang="en-US" sz="2400" dirty="0" smtClean="0">
                <a:solidFill>
                  <a:srgbClr val="000000"/>
                </a:solidFill>
              </a:rPr>
              <a:t>Food items </a:t>
            </a:r>
            <a:r>
              <a:rPr lang="en-US" sz="2400" dirty="0">
                <a:solidFill>
                  <a:srgbClr val="000000"/>
                </a:solidFill>
              </a:rPr>
              <a:t>marked with an </a:t>
            </a:r>
            <a:r>
              <a:rPr lang="en-US" sz="2400" b="1" dirty="0">
                <a:solidFill>
                  <a:srgbClr val="000000"/>
                </a:solidFill>
              </a:rPr>
              <a:t>(S</a:t>
            </a:r>
            <a:r>
              <a:rPr lang="en-US" sz="2400" b="1" dirty="0" smtClean="0">
                <a:solidFill>
                  <a:srgbClr val="000000"/>
                </a:solidFill>
              </a:rPr>
              <a:t>)</a:t>
            </a:r>
            <a:r>
              <a:rPr lang="en-US" sz="2400" dirty="0" smtClean="0">
                <a:solidFill>
                  <a:srgbClr val="000000"/>
                </a:solidFill>
              </a:rPr>
              <a:t> can </a:t>
            </a:r>
            <a:r>
              <a:rPr lang="en-US" sz="2400" dirty="0">
                <a:solidFill>
                  <a:srgbClr val="000000"/>
                </a:solidFill>
              </a:rPr>
              <a:t>be </a:t>
            </a:r>
            <a:r>
              <a:rPr lang="en-US" sz="2400" dirty="0" smtClean="0">
                <a:solidFill>
                  <a:srgbClr val="000000"/>
                </a:solidFill>
              </a:rPr>
              <a:t>saved.</a:t>
            </a:r>
            <a:endParaRPr lang="en-US" sz="2400" dirty="0">
              <a:solidFill>
                <a:srgbClr val="000000"/>
              </a:solidFill>
            </a:endParaRPr>
          </a:p>
        </p:txBody>
      </p:sp>
      <p:sp>
        <p:nvSpPr>
          <p:cNvPr id="11" name="Rectangle 2"/>
          <p:cNvSpPr txBox="1">
            <a:spLocks noChangeArrowheads="1"/>
          </p:cNvSpPr>
          <p:nvPr/>
        </p:nvSpPr>
        <p:spPr bwMode="auto">
          <a:xfrm>
            <a:off x="535419" y="289358"/>
            <a:ext cx="8276070" cy="990600"/>
          </a:xfrm>
          <a:prstGeom prst="rect">
            <a:avLst/>
          </a:prstGeom>
          <a:noFill/>
          <a:ln w="9525">
            <a:noFill/>
            <a:miter lim="800000"/>
            <a:headEnd/>
            <a:tailEnd/>
          </a:ln>
        </p:spPr>
        <p:txBody>
          <a:bodyPr bIns="91440" anchor="b"/>
          <a:lstStyle/>
          <a:p>
            <a:pPr>
              <a:lnSpc>
                <a:spcPct val="90000"/>
              </a:lnSpc>
            </a:pPr>
            <a:r>
              <a:rPr lang="en-US" altLang="en-US" sz="4000" b="1" dirty="0" smtClean="0">
                <a:solidFill>
                  <a:srgbClr val="000000"/>
                </a:solidFill>
              </a:rPr>
              <a:t>Save It For Later Breakfast Signage</a:t>
            </a:r>
            <a:endParaRPr lang="en-US" altLang="en-US" sz="4000" b="1" dirty="0">
              <a:solidFill>
                <a:srgbClr val="00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069" y="1413165"/>
            <a:ext cx="3992337" cy="48355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737" y="3289300"/>
            <a:ext cx="3783263" cy="24858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7867" y="2877026"/>
            <a:ext cx="4527973" cy="2437354"/>
          </a:xfrm>
          <a:prstGeom prst="rect">
            <a:avLst/>
          </a:prstGeom>
          <a:ln w="57150">
            <a:solidFill>
              <a:srgbClr val="000000"/>
            </a:solidFill>
          </a:ln>
        </p:spPr>
      </p:pic>
    </p:spTree>
    <p:extLst>
      <p:ext uri="{BB962C8B-B14F-4D97-AF65-F5344CB8AC3E}">
        <p14:creationId xmlns:p14="http://schemas.microsoft.com/office/powerpoint/2010/main" val="336906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Cafe LA Presentation template</Template>
  <TotalTime>13730</TotalTime>
  <Words>3150</Words>
  <Application>Microsoft Office PowerPoint</Application>
  <PresentationFormat>On-screen Show (4:3)</PresentationFormat>
  <Paragraphs>196</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2014 Cafe LA Presentation template</vt:lpstr>
      <vt:lpstr>1_2014 Cafe LA Presentation template</vt:lpstr>
      <vt:lpstr>2_2014 Cafe LA Presentation template</vt:lpstr>
      <vt:lpstr>PowerPoint Presentation</vt:lpstr>
      <vt:lpstr>PowerPoint Presentation</vt:lpstr>
      <vt:lpstr>Overview</vt:lpstr>
      <vt:lpstr>PowerPoint Presentation</vt:lpstr>
      <vt:lpstr>PowerPoint Presentation</vt:lpstr>
      <vt:lpstr>Pilot Program Implementation</vt:lpstr>
      <vt:lpstr>Policy on Food Consumption Outside of Food Service Area</vt:lpstr>
      <vt:lpstr>What Menu Items Can Be Saved?</vt:lpstr>
      <vt:lpstr>PowerPoint Presentation</vt:lpstr>
      <vt:lpstr>Save It For Later Lunch Signage</vt:lpstr>
      <vt:lpstr>The 5 Star Meal Signage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Donation Program</vt:lpstr>
      <vt:lpstr>Approved Food Donation Programs</vt:lpstr>
      <vt:lpstr>PowerPoint Presentation</vt:lpstr>
      <vt:lpstr>Questions?</vt:lpstr>
    </vt:vector>
  </TitlesOfParts>
  <Company>LAUSD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LAUSD</cp:lastModifiedBy>
  <cp:revision>345</cp:revision>
  <cp:lastPrinted>2016-01-14T22:17:30Z</cp:lastPrinted>
  <dcterms:created xsi:type="dcterms:W3CDTF">2014-05-05T14:23:24Z</dcterms:created>
  <dcterms:modified xsi:type="dcterms:W3CDTF">2016-04-12T18:02:45Z</dcterms:modified>
</cp:coreProperties>
</file>